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68" r:id="rId4"/>
    <p:sldId id="264" r:id="rId5"/>
    <p:sldId id="320" r:id="rId6"/>
    <p:sldId id="321" r:id="rId7"/>
    <p:sldId id="322" r:id="rId8"/>
    <p:sldId id="323" r:id="rId9"/>
    <p:sldId id="324" r:id="rId10"/>
    <p:sldId id="265" r:id="rId11"/>
    <p:sldId id="302" r:id="rId12"/>
    <p:sldId id="266" r:id="rId13"/>
    <p:sldId id="303" r:id="rId14"/>
    <p:sldId id="304" r:id="rId15"/>
    <p:sldId id="267" r:id="rId16"/>
    <p:sldId id="259" r:id="rId17"/>
    <p:sldId id="260" r:id="rId18"/>
    <p:sldId id="307" r:id="rId19"/>
    <p:sldId id="306" r:id="rId20"/>
    <p:sldId id="308" r:id="rId21"/>
    <p:sldId id="311" r:id="rId22"/>
    <p:sldId id="312" r:id="rId23"/>
    <p:sldId id="276" r:id="rId24"/>
    <p:sldId id="261" r:id="rId25"/>
    <p:sldId id="313" r:id="rId26"/>
    <p:sldId id="262" r:id="rId27"/>
    <p:sldId id="263" r:id="rId28"/>
    <p:sldId id="315" r:id="rId29"/>
    <p:sldId id="314" r:id="rId30"/>
    <p:sldId id="317" r:id="rId31"/>
    <p:sldId id="318" r:id="rId32"/>
    <p:sldId id="275" r:id="rId33"/>
    <p:sldId id="319" r:id="rId34"/>
    <p:sldId id="278" r:id="rId35"/>
    <p:sldId id="277" r:id="rId36"/>
    <p:sldId id="279" r:id="rId37"/>
    <p:sldId id="280" r:id="rId38"/>
    <p:sldId id="270" r:id="rId39"/>
    <p:sldId id="271" r:id="rId40"/>
    <p:sldId id="272" r:id="rId41"/>
    <p:sldId id="28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p:restoredTop sz="84889"/>
  </p:normalViewPr>
  <p:slideViewPr>
    <p:cSldViewPr snapToGrid="0" snapToObjects="1">
      <p:cViewPr varScale="1">
        <p:scale>
          <a:sx n="128" d="100"/>
          <a:sy n="128" d="100"/>
        </p:scale>
        <p:origin x="192" y="6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FC49-5F85-A04B-94AD-B2404ACF1E5F}"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1AE29-B45F-F242-8D61-DBE0B535E348}" type="slidenum">
              <a:rPr lang="en-US" smtClean="0"/>
              <a:t>‹#›</a:t>
            </a:fld>
            <a:endParaRPr lang="en-US"/>
          </a:p>
        </p:txBody>
      </p:sp>
    </p:spTree>
    <p:extLst>
      <p:ext uri="{BB962C8B-B14F-4D97-AF65-F5344CB8AC3E}">
        <p14:creationId xmlns:p14="http://schemas.microsoft.com/office/powerpoint/2010/main" val="113281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0121AE29-B45F-F242-8D61-DBE0B535E348}" type="slidenum">
              <a:rPr lang="en-US" smtClean="0"/>
              <a:t>1</a:t>
            </a:fld>
            <a:endParaRPr lang="en-US"/>
          </a:p>
        </p:txBody>
      </p:sp>
    </p:spTree>
    <p:extLst>
      <p:ext uri="{BB962C8B-B14F-4D97-AF65-F5344CB8AC3E}">
        <p14:creationId xmlns:p14="http://schemas.microsoft.com/office/powerpoint/2010/main" val="345269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8ECBE-FBC4-ADDC-EFEF-4F586EC73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90454-D9EB-D979-2694-80008616D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76E0D-6360-6A19-7218-6C95C7A810EB}"/>
              </a:ext>
            </a:extLst>
          </p:cNvPr>
          <p:cNvSpPr>
            <a:spLocks noGrp="1"/>
          </p:cNvSpPr>
          <p:nvPr>
            <p:ph type="body" idx="1"/>
          </p:nvPr>
        </p:nvSpPr>
        <p:spPr/>
        <p:txBody>
          <a:bodyPr/>
          <a:lstStyle/>
          <a:p>
            <a:r>
              <a:rPr lang="en-US" dirty="0"/>
              <a:t>Here, we use Python’s linear regression function called </a:t>
            </a:r>
            <a:r>
              <a:rPr lang="en-US" dirty="0" err="1"/>
              <a:t>linregress</a:t>
            </a:r>
            <a:r>
              <a:rPr lang="en-US" dirty="0"/>
              <a:t>(). In Python, the </a:t>
            </a:r>
            <a:r>
              <a:rPr lang="en-US" dirty="0" err="1"/>
              <a:t>linregress</a:t>
            </a:r>
            <a:r>
              <a:rPr lang="en-US" dirty="0"/>
              <a:t>() function can be found in the SciPy module from its statistical function stats. Both functions give as output the slope and the y-intercept.</a:t>
            </a:r>
          </a:p>
          <a:p>
            <a:endParaRPr lang="en-US" dirty="0"/>
          </a:p>
          <a:p>
            <a:r>
              <a:rPr lang="en-US" dirty="0"/>
              <a:t>We use the </a:t>
            </a:r>
            <a:r>
              <a:rPr lang="en-US" dirty="0" err="1"/>
              <a:t>addrandomfluctuations</a:t>
            </a:r>
            <a:r>
              <a:rPr lang="en-US" dirty="0"/>
              <a:t> function to solve for the y data set, setting the fluctuation size to zero, and then plot the resulting line and compare it with the original generated data set.</a:t>
            </a:r>
          </a:p>
        </p:txBody>
      </p:sp>
      <p:sp>
        <p:nvSpPr>
          <p:cNvPr id="4" name="Slide Number Placeholder 3">
            <a:extLst>
              <a:ext uri="{FF2B5EF4-FFF2-40B4-BE49-F238E27FC236}">
                <a16:creationId xmlns:a16="http://schemas.microsoft.com/office/drawing/2014/main" id="{7A598E00-AA30-1C16-2AAD-657BBB1D8EC7}"/>
              </a:ext>
            </a:extLst>
          </p:cNvPr>
          <p:cNvSpPr>
            <a:spLocks noGrp="1"/>
          </p:cNvSpPr>
          <p:nvPr>
            <p:ph type="sldNum" sz="quarter" idx="5"/>
          </p:nvPr>
        </p:nvSpPr>
        <p:spPr/>
        <p:txBody>
          <a:bodyPr/>
          <a:lstStyle/>
          <a:p>
            <a:fld id="{0121AE29-B45F-F242-8D61-DBE0B535E348}" type="slidenum">
              <a:rPr lang="en-US" smtClean="0"/>
              <a:t>13</a:t>
            </a:fld>
            <a:endParaRPr lang="en-US"/>
          </a:p>
        </p:txBody>
      </p:sp>
    </p:spTree>
    <p:extLst>
      <p:ext uri="{BB962C8B-B14F-4D97-AF65-F5344CB8AC3E}">
        <p14:creationId xmlns:p14="http://schemas.microsoft.com/office/powerpoint/2010/main" val="290382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F4AF-B661-18B8-96EC-C5CE49575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8AD86-63EE-D25E-F142-ED8E872612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970E2-0CF2-4E9D-AB64-543D0657A766}"/>
              </a:ext>
            </a:extLst>
          </p:cNvPr>
          <p:cNvSpPr>
            <a:spLocks noGrp="1"/>
          </p:cNvSpPr>
          <p:nvPr>
            <p:ph type="body" idx="1"/>
          </p:nvPr>
        </p:nvSpPr>
        <p:spPr/>
        <p:txBody>
          <a:bodyPr/>
          <a:lstStyle/>
          <a:p>
            <a:r>
              <a:rPr lang="en-US" dirty="0"/>
              <a:t>Here’s how we would train a computer to learn. Today, we’ll take a look at a few of the details of this code and understand what they mean and what they do.</a:t>
            </a:r>
          </a:p>
          <a:p>
            <a:endParaRPr lang="en-US" dirty="0"/>
          </a:p>
          <a:p>
            <a:r>
              <a:rPr lang="en-US" dirty="0"/>
              <a:t>I would just like to point out to you the functions </a:t>
            </a:r>
            <a:r>
              <a:rPr lang="en-US" dirty="0" err="1"/>
              <a:t>trainNetwork</a:t>
            </a:r>
            <a:r>
              <a:rPr lang="en-US" dirty="0"/>
              <a:t>() in MATLAB and fit() in Python that basically trains the computer by minimizing the error between the expected and actual. The algorithm or optimizer that they use to minimize the error is called stochastic gradient descent with momentum or ‘</a:t>
            </a:r>
            <a:r>
              <a:rPr lang="en-US" dirty="0" err="1"/>
              <a:t>sgdm</a:t>
            </a:r>
            <a:r>
              <a:rPr lang="en-US" dirty="0"/>
              <a:t>’ in MATLAB and ‘</a:t>
            </a:r>
            <a:r>
              <a:rPr lang="en-US" dirty="0" err="1"/>
              <a:t>sgd</a:t>
            </a:r>
            <a:r>
              <a:rPr lang="en-US" dirty="0"/>
              <a:t>’ in Python. You’ve studied gradient descent in computational physics. Stochastic gradient descent is similar to gradient descent, except that it trains on a piece of data or small batches of data instead of the whole data set. Because of this,  it’s much faster to implement compared to gradient descent. The term stochastic pertains to the fact that the way it chooses the data to train on per iteration is randomized. </a:t>
            </a:r>
          </a:p>
        </p:txBody>
      </p:sp>
      <p:sp>
        <p:nvSpPr>
          <p:cNvPr id="4" name="Slide Number Placeholder 3">
            <a:extLst>
              <a:ext uri="{FF2B5EF4-FFF2-40B4-BE49-F238E27FC236}">
                <a16:creationId xmlns:a16="http://schemas.microsoft.com/office/drawing/2014/main" id="{6068A343-4C86-D2FC-4B51-6751C218992B}"/>
              </a:ext>
            </a:extLst>
          </p:cNvPr>
          <p:cNvSpPr>
            <a:spLocks noGrp="1"/>
          </p:cNvSpPr>
          <p:nvPr>
            <p:ph type="sldNum" sz="quarter" idx="5"/>
          </p:nvPr>
        </p:nvSpPr>
        <p:spPr/>
        <p:txBody>
          <a:bodyPr/>
          <a:lstStyle/>
          <a:p>
            <a:fld id="{0121AE29-B45F-F242-8D61-DBE0B535E348}" type="slidenum">
              <a:rPr lang="en-US" smtClean="0"/>
              <a:t>14</a:t>
            </a:fld>
            <a:endParaRPr lang="en-US"/>
          </a:p>
        </p:txBody>
      </p:sp>
    </p:spTree>
    <p:extLst>
      <p:ext uri="{BB962C8B-B14F-4D97-AF65-F5344CB8AC3E}">
        <p14:creationId xmlns:p14="http://schemas.microsoft.com/office/powerpoint/2010/main" val="60535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would train a computer to learn. Today, we’ll take a look at a few of the details of this code and understand what they mean and what they do.</a:t>
            </a:r>
          </a:p>
          <a:p>
            <a:endParaRPr lang="en-US" dirty="0"/>
          </a:p>
          <a:p>
            <a:r>
              <a:rPr lang="en-US" dirty="0"/>
              <a:t>I would just like to point out to you the functions </a:t>
            </a:r>
            <a:r>
              <a:rPr lang="en-US" dirty="0" err="1"/>
              <a:t>trainNetwork</a:t>
            </a:r>
            <a:r>
              <a:rPr lang="en-US" dirty="0"/>
              <a:t>() in MATLAB and fit() in Python that basically trains the computer by minimizing the error between the expected and actual. The equation or algorithm that they use to minimize the error is called stochastic gradient descent with momentum or ‘</a:t>
            </a:r>
            <a:r>
              <a:rPr lang="en-US" dirty="0" err="1"/>
              <a:t>sgdm</a:t>
            </a:r>
            <a:r>
              <a:rPr lang="en-US" dirty="0"/>
              <a:t>’ in MATLAB and ‘</a:t>
            </a:r>
            <a:r>
              <a:rPr lang="en-US" dirty="0" err="1"/>
              <a:t>sgd</a:t>
            </a:r>
            <a:r>
              <a:rPr lang="en-US" dirty="0"/>
              <a:t>’ in Python. You’ve studied gradient descent in computational physics. Stochastic gradient descent is similar to gradient descent, except that it trains on a piece of data or small batches of data instead of the whole data set. Because of this,  it’s much faster to implement compared to gradient descent. The term stochastic pertains to the fact that the way it chooses the data to train on per iteration is randomized. </a:t>
            </a:r>
          </a:p>
          <a:p>
            <a:endParaRPr lang="en-US" dirty="0"/>
          </a:p>
          <a:p>
            <a:r>
              <a:rPr lang="en-US" dirty="0"/>
              <a:t>Let’s take a look at this method of error minimization using gradient descent.</a:t>
            </a:r>
          </a:p>
        </p:txBody>
      </p:sp>
      <p:sp>
        <p:nvSpPr>
          <p:cNvPr id="4" name="Slide Number Placeholder 3"/>
          <p:cNvSpPr>
            <a:spLocks noGrp="1"/>
          </p:cNvSpPr>
          <p:nvPr>
            <p:ph type="sldNum" sz="quarter" idx="5"/>
          </p:nvPr>
        </p:nvSpPr>
        <p:spPr/>
        <p:txBody>
          <a:bodyPr/>
          <a:lstStyle/>
          <a:p>
            <a:fld id="{0121AE29-B45F-F242-8D61-DBE0B535E348}" type="slidenum">
              <a:rPr lang="en-US" smtClean="0"/>
              <a:t>15</a:t>
            </a:fld>
            <a:endParaRPr lang="en-US"/>
          </a:p>
        </p:txBody>
      </p:sp>
    </p:spTree>
    <p:extLst>
      <p:ext uri="{BB962C8B-B14F-4D97-AF65-F5344CB8AC3E}">
        <p14:creationId xmlns:p14="http://schemas.microsoft.com/office/powerpoint/2010/main" val="1984652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21AE29-B45F-F242-8D61-DBE0B535E348}" type="slidenum">
              <a:rPr lang="en-US" smtClean="0"/>
              <a:t>16</a:t>
            </a:fld>
            <a:endParaRPr lang="en-US"/>
          </a:p>
        </p:txBody>
      </p:sp>
    </p:spTree>
    <p:extLst>
      <p:ext uri="{BB962C8B-B14F-4D97-AF65-F5344CB8AC3E}">
        <p14:creationId xmlns:p14="http://schemas.microsoft.com/office/powerpoint/2010/main" val="282936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mc:Choice>
        <mc:Fallback xmlns="">
          <p:sp>
            <p:nvSpPr>
              <p:cNvPr id="3" name="Notes Placeholder 2"/>
              <p:cNvSpPr>
                <a:spLocks noGrp="1"/>
              </p:cNvSpPr>
              <p:nvPr>
                <p:ph type="body" idx="1"/>
              </p:nvPr>
            </p:nvSpPr>
            <p:spPr/>
            <p:txBody>
              <a:bodyPr/>
              <a:lstStyle/>
              <a:p>
                <a:r>
                  <a:rPr lang="en-US" dirty="0"/>
                  <a:t>Consider our current data set. We display the first few data points. The goal here is to determine the equation of the line that best fits the data set.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In equation form, our data set can be represented as </a:t>
                </a:r>
                <a:r>
                  <a:rPr lang="en-PH" dirty="0"/>
                  <a:t>(</a:t>
                </a:r>
                <a:r>
                  <a:rPr lang="en-PH" i="1" dirty="0">
                    <a:latin typeface="Cambria" pitchFamily="18" charset="0"/>
                  </a:rPr>
                  <a:t>x</a:t>
                </a:r>
                <a:r>
                  <a:rPr lang="en-PH" i="1" baseline="-25000" dirty="0">
                    <a:latin typeface="Cambria" pitchFamily="18" charset="0"/>
                  </a:rPr>
                  <a:t>1</a:t>
                </a:r>
                <a:r>
                  <a:rPr lang="en-PH" dirty="0"/>
                  <a:t>, </a:t>
                </a:r>
                <a:r>
                  <a:rPr lang="en-PH" i="1" dirty="0">
                    <a:latin typeface="Cambria" pitchFamily="18" charset="0"/>
                  </a:rPr>
                  <a:t>y</a:t>
                </a:r>
                <a:r>
                  <a:rPr lang="en-PH" i="1" baseline="-25000" dirty="0">
                    <a:latin typeface="Cambria" pitchFamily="18" charset="0"/>
                  </a:rPr>
                  <a:t>1</a:t>
                </a:r>
                <a:r>
                  <a:rPr lang="en-PH" dirty="0"/>
                  <a:t>), (</a:t>
                </a:r>
                <a:r>
                  <a:rPr lang="en-PH" i="1" dirty="0">
                    <a:latin typeface="Cambria" pitchFamily="18" charset="0"/>
                  </a:rPr>
                  <a:t>x</a:t>
                </a:r>
                <a:r>
                  <a:rPr lang="en-PH" i="1" baseline="-25000" dirty="0">
                    <a:latin typeface="Cambria" pitchFamily="18" charset="0"/>
                  </a:rPr>
                  <a:t>2</a:t>
                </a:r>
                <a:r>
                  <a:rPr lang="en-PH" dirty="0"/>
                  <a:t>, </a:t>
                </a:r>
                <a:r>
                  <a:rPr lang="en-PH" i="1" dirty="0">
                    <a:latin typeface="Cambria" pitchFamily="18" charset="0"/>
                  </a:rPr>
                  <a:t>y</a:t>
                </a:r>
                <a:r>
                  <a:rPr lang="en-PH" i="1" baseline="-25000" dirty="0">
                    <a:latin typeface="Cambria" pitchFamily="18" charset="0"/>
                  </a:rPr>
                  <a:t>2</a:t>
                </a:r>
                <a:r>
                  <a:rPr lang="en-PH" dirty="0"/>
                  <a:t>),…, (</a:t>
                </a:r>
                <a:r>
                  <a:rPr lang="en-PH" i="1" dirty="0" err="1">
                    <a:latin typeface="Cambria" pitchFamily="18" charset="0"/>
                  </a:rPr>
                  <a:t>x</a:t>
                </a:r>
                <a:r>
                  <a:rPr lang="en-PH" i="1" baseline="-25000" dirty="0" err="1">
                    <a:latin typeface="Cambria" pitchFamily="18" charset="0"/>
                  </a:rPr>
                  <a:t>n</a:t>
                </a:r>
                <a:r>
                  <a:rPr lang="en-PH" dirty="0"/>
                  <a:t>, </a:t>
                </a:r>
                <a:r>
                  <a:rPr lang="en-PH" i="1" dirty="0" err="1">
                    <a:latin typeface="Cambria" pitchFamily="18" charset="0"/>
                  </a:rPr>
                  <a:t>y</a:t>
                </a:r>
                <a:r>
                  <a:rPr lang="en-PH" i="1" baseline="-25000" dirty="0" err="1">
                    <a:latin typeface="Cambria" pitchFamily="18" charset="0"/>
                  </a:rPr>
                  <a:t>n</a:t>
                </a:r>
                <a:r>
                  <a:rPr lang="en-PH"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equation of the</a:t>
                </a:r>
                <a:r>
                  <a:rPr lang="en-US" baseline="0" dirty="0"/>
                  <a:t> </a:t>
                </a:r>
                <a:r>
                  <a:rPr lang="en-US" dirty="0"/>
                  <a:t>best line is given by </a:t>
                </a:r>
                <a:r>
                  <a:rPr lang="en-US" sz="1200" b="0" i="0">
                    <a:latin typeface="Cambria Math" panose="02040503050406030204" pitchFamily="18" charset="0"/>
                  </a:rPr>
                  <a:t>𝑦=𝑚𝑥+𝑏</a:t>
                </a:r>
                <a:r>
                  <a:rPr lang="en-US" sz="1200" dirty="0"/>
                  <a:t>, where m is the slope and b is</a:t>
                </a:r>
                <a:r>
                  <a:rPr lang="en-US" sz="1200" baseline="0" dirty="0"/>
                  <a:t> the y-intercept. We are going to call this equation the hypothesis because we are going to make multiple guesses until the error between our hypothesis and the data set is minimized.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First, let’s rewrite the hypothesis to make it more compact and applicable for large data sets. We change the variables </a:t>
                </a:r>
                <a:r>
                  <a:rPr lang="en-US" sz="1200" b="0" i="0">
                    <a:latin typeface="Cambria Math" panose="02040503050406030204" pitchFamily="18" charset="0"/>
                  </a:rPr>
                  <a:t>𝑦</a:t>
                </a:r>
                <a:r>
                  <a:rPr lang="en-US" sz="1200" baseline="0" dirty="0"/>
                  <a:t> to </a:t>
                </a:r>
                <a:r>
                  <a:rPr lang="en-US" sz="1200" b="0" i="0">
                    <a:latin typeface="Cambria Math" panose="02040503050406030204" pitchFamily="18" charset="0"/>
                  </a:rPr>
                  <a:t>ℎ_</a:t>
                </a:r>
                <a:r>
                  <a:rPr lang="en-US" sz="1200" b="0" i="0">
                    <a:latin typeface="Cambria Math" panose="02040503050406030204" pitchFamily="18" charset="0"/>
                    <a:ea typeface="Cambria Math" panose="02040503050406030204" pitchFamily="18" charset="0"/>
                  </a:rPr>
                  <a:t>𝜃 </a:t>
                </a:r>
                <a:r>
                  <a:rPr lang="en-US" sz="1200" b="0" i="0">
                    <a:latin typeface="Cambria Math" panose="02040503050406030204" pitchFamily="18" charset="0"/>
                  </a:rPr>
                  <a:t>(𝑥)</a:t>
                </a:r>
                <a:r>
                  <a:rPr lang="en-US" sz="1200" baseline="0" dirty="0"/>
                  <a:t>, </a:t>
                </a:r>
                <a:r>
                  <a:rPr lang="en-US" sz="1200" b="0" i="0">
                    <a:latin typeface="Cambria Math" panose="02040503050406030204" pitchFamily="18" charset="0"/>
                  </a:rPr>
                  <a:t>𝑏</a:t>
                </a:r>
                <a:r>
                  <a:rPr lang="en-US" sz="1200" baseline="0" dirty="0"/>
                  <a:t> to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rPr>
                  <a:t>𝑚</a:t>
                </a:r>
                <a:r>
                  <a:rPr lang="en-US" sz="1200" baseline="0" dirty="0"/>
                  <a:t> to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ℎ_</a:t>
                </a:r>
                <a:r>
                  <a:rPr lang="en-US" sz="1200" b="0" i="0">
                    <a:latin typeface="Cambria Math" panose="02040503050406030204" pitchFamily="18" charset="0"/>
                    <a:ea typeface="Cambria Math" panose="02040503050406030204" pitchFamily="18" charset="0"/>
                  </a:rPr>
                  <a:t>𝜃 </a:t>
                </a:r>
                <a:r>
                  <a:rPr lang="en-US" sz="1200" b="0" i="0">
                    <a:latin typeface="Cambria Math" panose="02040503050406030204" pitchFamily="18" charset="0"/>
                  </a:rPr>
                  <a:t>(𝑥)=</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 </a:t>
                </a:r>
                <a:r>
                  <a:rPr lang="en-US" sz="1200" b="0" i="0">
                    <a:latin typeface="Cambria Math" panose="02040503050406030204" pitchFamily="18" charset="0"/>
                  </a:rPr>
                  <a:t>𝑥</a:t>
                </a: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 kept </a:t>
                </a:r>
                <a:r>
                  <a:rPr lang="en-US" sz="1200" i="0">
                    <a:latin typeface="Cambria Math" panose="02040503050406030204" pitchFamily="18" charset="0"/>
                  </a:rPr>
                  <a:t>𝑥</a:t>
                </a:r>
                <a:r>
                  <a:rPr lang="en-US" sz="1200" baseline="0" dirty="0"/>
                  <a:t> the same since it’s our independent variable. Notice that the hypothesis </a:t>
                </a:r>
                <a:r>
                  <a:rPr lang="en-US" sz="1200" b="0" i="0">
                    <a:latin typeface="Cambria Math" panose="02040503050406030204" pitchFamily="18" charset="0"/>
                  </a:rPr>
                  <a:t>ℎ_</a:t>
                </a:r>
                <a:r>
                  <a:rPr lang="en-US" sz="1200" b="0" i="0">
                    <a:latin typeface="Cambria Math" panose="02040503050406030204" pitchFamily="18" charset="0"/>
                    <a:ea typeface="Cambria Math" panose="02040503050406030204" pitchFamily="18" charset="0"/>
                  </a:rPr>
                  <a:t>𝜃 </a:t>
                </a:r>
                <a:r>
                  <a:rPr lang="en-US" sz="1200" b="0" i="0">
                    <a:latin typeface="Cambria Math" panose="02040503050406030204" pitchFamily="18" charset="0"/>
                  </a:rPr>
                  <a:t>(𝑥)</a:t>
                </a:r>
                <a:r>
                  <a:rPr lang="en-US" sz="1200" baseline="0" dirty="0"/>
                  <a:t> is now expressed as a function of the independent variable </a:t>
                </a:r>
                <a:r>
                  <a:rPr lang="en-US" sz="1200" i="0">
                    <a:latin typeface="Cambria Math" panose="02040503050406030204" pitchFamily="18" charset="0"/>
                  </a:rPr>
                  <a:t>𝑥</a:t>
                </a:r>
                <a:r>
                  <a:rPr lang="en-US" sz="1200" baseline="0" dirty="0"/>
                  <a:t>. Remember, we only did a variable change. These are the exact same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Now, we define the error. The error is the difference between the hypothesis and each data point. I show in green arrows this error for each data point. Each data point has an error, </a:t>
                </a:r>
                <a:r>
                  <a:rPr lang="en-US" sz="1200" b="0" i="0">
                    <a:latin typeface="Cambria Math" panose="02040503050406030204" pitchFamily="18" charset="0"/>
                  </a:rPr>
                  <a:t>𝑒_𝑖</a:t>
                </a:r>
                <a:r>
                  <a:rPr lang="en-US" sz="1200" baseline="0" dirty="0"/>
                  <a:t>, with respect to the hypothesis, which we write in equation form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𝑒_𝑖 (𝑥)=</a:t>
                </a:r>
                <a:r>
                  <a:rPr lang="en-US" sz="1200" i="0">
                    <a:latin typeface="Cambria Math" panose="02040503050406030204" pitchFamily="18" charset="0"/>
                  </a:rPr>
                  <a:t>ℎ_</a:t>
                </a:r>
                <a:r>
                  <a:rPr lang="en-US" sz="1200" i="0">
                    <a:latin typeface="Cambria Math" panose="02040503050406030204" pitchFamily="18" charset="0"/>
                    <a:ea typeface="Cambria Math" panose="02040503050406030204" pitchFamily="18" charset="0"/>
                  </a:rPr>
                  <a:t>𝜃 </a:t>
                </a:r>
                <a:r>
                  <a:rPr lang="en-US" sz="1200" i="0">
                    <a:latin typeface="Cambria Math" panose="02040503050406030204" pitchFamily="18" charset="0"/>
                  </a:rPr>
                  <a:t>(</a:t>
                </a:r>
                <a:r>
                  <a:rPr lang="en-US" sz="1200" b="0" i="0">
                    <a:latin typeface="Cambria Math" panose="02040503050406030204" pitchFamily="18" charset="0"/>
                  </a:rPr>
                  <a:t>𝑥_𝑖 )−𝑦_</a:t>
                </a:r>
                <a:r>
                  <a:rPr lang="en-US" sz="1200" b="0" i="0">
                    <a:latin typeface="Cambria Math" panose="02040503050406030204" pitchFamily="18" charset="0"/>
                    <a:ea typeface="Cambria Math" panose="02040503050406030204" pitchFamily="18" charset="0"/>
                  </a:rPr>
                  <a:t>𝑖</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In Physics 131, we squared each of these error terms and then added them all up. Here, we are going to do the same, but we are going to divided everything by the total number of data points. For convenience, we are also dividing everything by 2. Thus, we are taking the mean square of these errors. Here, in the context of machine learning, we are going to call the mean square of these errors as the cost function, </a:t>
                </a:r>
                <a:r>
                  <a:rPr lang="en-US" sz="1200" b="0" i="0" baseline="0">
                    <a:latin typeface="Cambria Math" panose="02040503050406030204" pitchFamily="18" charset="0"/>
                  </a:rPr>
                  <a:t>𝐽</a:t>
                </a:r>
                <a:r>
                  <a:rPr lang="en-US" sz="1200"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We can rewrite the cost function as a function dependent on the slope and y-intercept or on the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ea typeface="Cambria Math" panose="02040503050406030204" pitchFamily="18" charset="0"/>
                  </a:rPr>
                  <a:t>𝜃_1</a:t>
                </a:r>
                <a:r>
                  <a:rPr lang="en-US" sz="1200" baseline="0" dirty="0"/>
                  <a:t>. </a:t>
                </a:r>
              </a:p>
              <a:p>
                <a:pPr/>
                <a:r>
                  <a:rPr lang="en-US" sz="1200" b="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1 )</a:t>
                </a:r>
                <a:r>
                  <a:rPr lang="en-US" sz="1200" b="0" i="0">
                    <a:latin typeface="Cambria Math" panose="02040503050406030204" pitchFamily="18" charset="0"/>
                  </a:rPr>
                  <a:t>=</a:t>
                </a:r>
                <a:r>
                  <a:rPr lang="en-US" sz="1200" i="0">
                    <a:latin typeface="Cambria Math" panose="02040503050406030204" pitchFamily="18" charset="0"/>
                  </a:rPr>
                  <a:t>1</a:t>
                </a:r>
                <a:r>
                  <a:rPr lang="en-US" sz="1200" b="0" i="0">
                    <a:latin typeface="Cambria Math" panose="02040503050406030204" pitchFamily="18" charset="0"/>
                  </a:rPr>
                  <a:t>/2𝑛 ∑_(𝑖=1)^𝑛▒[(</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a:t>
                </a:r>
                <a:r>
                  <a:rPr lang="en-US" sz="1200" b="0" i="0">
                    <a:latin typeface="Cambria Math" panose="02040503050406030204" pitchFamily="18" charset="0"/>
                    <a:ea typeface="Cambria Math" panose="02040503050406030204" pitchFamily="18" charset="0"/>
                  </a:rPr>
                  <a:t>𝑥_𝑖 )</a:t>
                </a:r>
                <a:r>
                  <a:rPr lang="en-US" sz="1200" i="0">
                    <a:latin typeface="Cambria Math" panose="02040503050406030204" pitchFamily="18" charset="0"/>
                  </a:rPr>
                  <a:t>−𝑦_</a:t>
                </a:r>
                <a:r>
                  <a:rPr lang="en-US" sz="1200" i="0">
                    <a:latin typeface="Cambria Math" panose="02040503050406030204" pitchFamily="18" charset="0"/>
                    <a:ea typeface="Cambria Math" panose="02040503050406030204" pitchFamily="18" charset="0"/>
                  </a:rPr>
                  <a:t>𝑖 ]</a:t>
                </a:r>
                <a:r>
                  <a:rPr lang="en-US" sz="1200" b="0" i="0">
                    <a:latin typeface="Cambria Math" panose="02040503050406030204" pitchFamily="18" charset="0"/>
                    <a:ea typeface="Cambria Math" panose="02040503050406030204" pitchFamily="18" charset="0"/>
                  </a:rPr>
                  <a:t>^</a:t>
                </a:r>
                <a:r>
                  <a:rPr lang="en-US" sz="1200" b="0" i="0">
                    <a:latin typeface="Cambria Math" panose="02040503050406030204" pitchFamily="18" charset="0"/>
                  </a:rPr>
                  <a:t>2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17</a:t>
            </a:fld>
            <a:endParaRPr lang="en-US"/>
          </a:p>
        </p:txBody>
      </p:sp>
    </p:spTree>
    <p:extLst>
      <p:ext uri="{BB962C8B-B14F-4D97-AF65-F5344CB8AC3E}">
        <p14:creationId xmlns:p14="http://schemas.microsoft.com/office/powerpoint/2010/main" val="215493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071EB-9CB6-7313-3050-34ABF8D5A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97AB7-C27F-7E61-5E78-D38B8F67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642EC-D2DE-3AD4-FC5C-6BB22CB283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a:extLst>
              <a:ext uri="{FF2B5EF4-FFF2-40B4-BE49-F238E27FC236}">
                <a16:creationId xmlns:a16="http://schemas.microsoft.com/office/drawing/2014/main" id="{B242365B-EA92-8185-8814-94933C9D60E6}"/>
              </a:ext>
            </a:extLst>
          </p:cNvPr>
          <p:cNvSpPr>
            <a:spLocks noGrp="1"/>
          </p:cNvSpPr>
          <p:nvPr>
            <p:ph type="sldNum" sz="quarter" idx="5"/>
          </p:nvPr>
        </p:nvSpPr>
        <p:spPr/>
        <p:txBody>
          <a:bodyPr/>
          <a:lstStyle/>
          <a:p>
            <a:fld id="{0121AE29-B45F-F242-8D61-DBE0B535E348}" type="slidenum">
              <a:rPr lang="en-US" smtClean="0"/>
              <a:t>18</a:t>
            </a:fld>
            <a:endParaRPr lang="en-US"/>
          </a:p>
        </p:txBody>
      </p:sp>
    </p:spTree>
    <p:extLst>
      <p:ext uri="{BB962C8B-B14F-4D97-AF65-F5344CB8AC3E}">
        <p14:creationId xmlns:p14="http://schemas.microsoft.com/office/powerpoint/2010/main" val="129033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0EA93-B7E1-8912-7383-25CFD387A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6ABA3-A302-D7DF-57E6-C90027C2B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591BC-9AC4-79C7-06F2-EE7FA93B1D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a:extLst>
              <a:ext uri="{FF2B5EF4-FFF2-40B4-BE49-F238E27FC236}">
                <a16:creationId xmlns:a16="http://schemas.microsoft.com/office/drawing/2014/main" id="{A4E47ECD-3E6A-97E7-AE9D-FDC93A222CC8}"/>
              </a:ext>
            </a:extLst>
          </p:cNvPr>
          <p:cNvSpPr>
            <a:spLocks noGrp="1"/>
          </p:cNvSpPr>
          <p:nvPr>
            <p:ph type="sldNum" sz="quarter" idx="5"/>
          </p:nvPr>
        </p:nvSpPr>
        <p:spPr/>
        <p:txBody>
          <a:bodyPr/>
          <a:lstStyle/>
          <a:p>
            <a:fld id="{0121AE29-B45F-F242-8D61-DBE0B535E348}" type="slidenum">
              <a:rPr lang="en-US" smtClean="0"/>
              <a:t>19</a:t>
            </a:fld>
            <a:endParaRPr lang="en-US"/>
          </a:p>
        </p:txBody>
      </p:sp>
    </p:spTree>
    <p:extLst>
      <p:ext uri="{BB962C8B-B14F-4D97-AF65-F5344CB8AC3E}">
        <p14:creationId xmlns:p14="http://schemas.microsoft.com/office/powerpoint/2010/main" val="366342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EC12-5488-D26A-CBB8-9B93CB5FB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13A8B-30A8-2777-1034-9BAE0C45E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C3526-29DA-5F81-627B-73D0D32F5D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a:extLst>
              <a:ext uri="{FF2B5EF4-FFF2-40B4-BE49-F238E27FC236}">
                <a16:creationId xmlns:a16="http://schemas.microsoft.com/office/drawing/2014/main" id="{1109D081-580F-A5D0-4970-ABFE30257653}"/>
              </a:ext>
            </a:extLst>
          </p:cNvPr>
          <p:cNvSpPr>
            <a:spLocks noGrp="1"/>
          </p:cNvSpPr>
          <p:nvPr>
            <p:ph type="sldNum" sz="quarter" idx="5"/>
          </p:nvPr>
        </p:nvSpPr>
        <p:spPr/>
        <p:txBody>
          <a:bodyPr/>
          <a:lstStyle/>
          <a:p>
            <a:fld id="{0121AE29-B45F-F242-8D61-DBE0B535E348}" type="slidenum">
              <a:rPr lang="en-US" smtClean="0"/>
              <a:t>20</a:t>
            </a:fld>
            <a:endParaRPr lang="en-US"/>
          </a:p>
        </p:txBody>
      </p:sp>
    </p:spTree>
    <p:extLst>
      <p:ext uri="{BB962C8B-B14F-4D97-AF65-F5344CB8AC3E}">
        <p14:creationId xmlns:p14="http://schemas.microsoft.com/office/powerpoint/2010/main" val="3089414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4BF90-E6C3-F3A0-62F0-412E01BFF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F7C5E-7565-CA73-47E0-576419678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D4EEC-36CF-8392-8E19-A451F18AA9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a:extLst>
              <a:ext uri="{FF2B5EF4-FFF2-40B4-BE49-F238E27FC236}">
                <a16:creationId xmlns:a16="http://schemas.microsoft.com/office/drawing/2014/main" id="{8666C855-9870-A2D9-BD19-63B89D7861F6}"/>
              </a:ext>
            </a:extLst>
          </p:cNvPr>
          <p:cNvSpPr>
            <a:spLocks noGrp="1"/>
          </p:cNvSpPr>
          <p:nvPr>
            <p:ph type="sldNum" sz="quarter" idx="5"/>
          </p:nvPr>
        </p:nvSpPr>
        <p:spPr/>
        <p:txBody>
          <a:bodyPr/>
          <a:lstStyle/>
          <a:p>
            <a:fld id="{0121AE29-B45F-F242-8D61-DBE0B535E348}" type="slidenum">
              <a:rPr lang="en-US" smtClean="0"/>
              <a:t>21</a:t>
            </a:fld>
            <a:endParaRPr lang="en-US"/>
          </a:p>
        </p:txBody>
      </p:sp>
    </p:spTree>
    <p:extLst>
      <p:ext uri="{BB962C8B-B14F-4D97-AF65-F5344CB8AC3E}">
        <p14:creationId xmlns:p14="http://schemas.microsoft.com/office/powerpoint/2010/main" val="2594464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D7C0-6FCF-8028-BE6B-D96A31F7A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E766D-D45E-8365-338C-701573B8B0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A232C-1C96-C019-9FD3-9AAF16B208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a:extLst>
              <a:ext uri="{FF2B5EF4-FFF2-40B4-BE49-F238E27FC236}">
                <a16:creationId xmlns:a16="http://schemas.microsoft.com/office/drawing/2014/main" id="{28875FBF-BB2A-FE6D-0CF5-23828702D6DA}"/>
              </a:ext>
            </a:extLst>
          </p:cNvPr>
          <p:cNvSpPr>
            <a:spLocks noGrp="1"/>
          </p:cNvSpPr>
          <p:nvPr>
            <p:ph type="sldNum" sz="quarter" idx="5"/>
          </p:nvPr>
        </p:nvSpPr>
        <p:spPr/>
        <p:txBody>
          <a:bodyPr/>
          <a:lstStyle/>
          <a:p>
            <a:fld id="{0121AE29-B45F-F242-8D61-DBE0B535E348}" type="slidenum">
              <a:rPr lang="en-US" smtClean="0"/>
              <a:t>22</a:t>
            </a:fld>
            <a:endParaRPr lang="en-US"/>
          </a:p>
        </p:txBody>
      </p:sp>
    </p:spTree>
    <p:extLst>
      <p:ext uri="{BB962C8B-B14F-4D97-AF65-F5344CB8AC3E}">
        <p14:creationId xmlns:p14="http://schemas.microsoft.com/office/powerpoint/2010/main" val="20595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We’ve all heard a lot about machine learning and their various applications. And I’m sure that you’ve been using it without even knowing it.</a:t>
            </a:r>
          </a:p>
          <a:p>
            <a:endParaRPr lang="en-US" sz="1600" dirty="0"/>
          </a:p>
          <a:p>
            <a:r>
              <a:rPr lang="en-US" sz="1600" dirty="0"/>
              <a:t>Google describes 9 ways they use artificial intelligence in their products.</a:t>
            </a:r>
          </a:p>
          <a:p>
            <a:endParaRPr lang="en-US" sz="1600" dirty="0"/>
          </a:p>
          <a:p>
            <a:r>
              <a:rPr lang="en-US" sz="1600" dirty="0"/>
              <a:t>If you’re looking for a picture or a sound, Google’s AI search feature is able to search with images and text at the same time with the Google App. The AI behind Google Maps analyzes data to provide up-to-date information about traffic conditions and delays. YouTube uses AI to automatically generate captions for videos, making them more accessible to a wider audience, including those who are deaf or hard of hearing. Google Assistant uses a Natural Language Processing AI technology to understand and respond to your commands or question. Gmail uses AI to filter spam. And of course, the ads. Google uses the information provided by the user to provide them opportunities to expand their businesses and clients through ads. </a:t>
            </a:r>
          </a:p>
        </p:txBody>
      </p:sp>
      <p:sp>
        <p:nvSpPr>
          <p:cNvPr id="4" name="Slide Number Placeholder 3"/>
          <p:cNvSpPr>
            <a:spLocks noGrp="1"/>
          </p:cNvSpPr>
          <p:nvPr>
            <p:ph type="sldNum" sz="quarter" idx="5"/>
          </p:nvPr>
        </p:nvSpPr>
        <p:spPr/>
        <p:txBody>
          <a:bodyPr/>
          <a:lstStyle/>
          <a:p>
            <a:fld id="{0121AE29-B45F-F242-8D61-DBE0B535E348}" type="slidenum">
              <a:rPr lang="en-US" smtClean="0"/>
              <a:t>2</a:t>
            </a:fld>
            <a:endParaRPr lang="en-US"/>
          </a:p>
        </p:txBody>
      </p:sp>
    </p:spTree>
    <p:extLst>
      <p:ext uri="{BB962C8B-B14F-4D97-AF65-F5344CB8AC3E}">
        <p14:creationId xmlns:p14="http://schemas.microsoft.com/office/powerpoint/2010/main" val="149676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1AE29-B45F-F242-8D61-DBE0B535E348}" type="slidenum">
              <a:rPr lang="en-US" smtClean="0"/>
              <a:t>23</a:t>
            </a:fld>
            <a:endParaRPr lang="en-US"/>
          </a:p>
        </p:txBody>
      </p:sp>
    </p:spTree>
    <p:extLst>
      <p:ext uri="{BB962C8B-B14F-4D97-AF65-F5344CB8AC3E}">
        <p14:creationId xmlns:p14="http://schemas.microsoft.com/office/powerpoint/2010/main" val="4085104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a:p>
                <a:r>
                  <a:rPr lang="en-US" baseline="0" dirty="0"/>
                  <a:t>First, let’s try to understand what we expect to happen. Let’s set the y-intercept to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r>
                      <a:rPr lang="en-US" sz="1200" b="0" i="1" smtClean="0">
                        <a:latin typeface="Cambria Math" panose="02040503050406030204" pitchFamily="18" charset="0"/>
                      </a:rPr>
                      <m:t>=0.5</m:t>
                    </m:r>
                  </m:oMath>
                </a14:m>
                <a:r>
                  <a:rPr lang="en-US" dirty="0"/>
                  <a:t> and then vary the slope of the line,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oMath>
                </a14:m>
                <a:r>
                  <a:rPr lang="en-US" dirty="0"/>
                  <a:t>. While we vary the slope</a:t>
                </a:r>
                <a:r>
                  <a:rPr lang="en-US" baseline="0" dirty="0"/>
                  <a:t>, we also take a look at the cost function. Watch this video and try to figure out what the value of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oMath>
                </a14:m>
                <a:r>
                  <a:rPr lang="en-US" dirty="0"/>
                  <a:t> that corresponds</a:t>
                </a:r>
                <a:r>
                  <a:rPr lang="en-US" baseline="0" dirty="0"/>
                  <a:t> to the minimum of the cost function.</a:t>
                </a:r>
              </a:p>
              <a:p>
                <a:endParaRPr lang="en-US" baseline="0" dirty="0"/>
              </a:p>
              <a:p>
                <a:r>
                  <a:rPr lang="en-US" baseline="0" dirty="0"/>
                  <a:t>We can see that when the slope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rPr>
                      <m:t>=0</m:t>
                    </m:r>
                  </m:oMath>
                </a14:m>
                <a:r>
                  <a:rPr lang="en-US" baseline="0" dirty="0"/>
                  <a:t>, the difference between the hypothesis (the red line) and the data set is huge and the error of the cost function is huge as well. As the slope changes value from 0 to 2, we see that the cost function decreases until it reaches a minimum value. At that minimum value, the hypothesis precisely overlaps the data set. As we continue to increase the slope, the cost function increases again, and the hypothesis deviates once more from all the data set. The resulting plot of the cost function vs the slope takes the shape of a parabola with a minimum value at around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rPr>
                      <m:t>=2</m:t>
                    </m:r>
                  </m:oMath>
                </a14:m>
                <a:r>
                  <a:rPr lang="en-US" baseline="0" dirty="0"/>
                  <a:t>, which is what we expect.</a:t>
                </a:r>
              </a:p>
              <a:p>
                <a:endParaRPr lang="en-US" baseline="0" dirty="0"/>
              </a:p>
              <a:p>
                <a:r>
                  <a:rPr lang="en-US" baseline="0" dirty="0"/>
                  <a:t>We see a similar behavior when we vary the y-intercept,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rPr>
                          <m:t>0</m:t>
                        </m:r>
                      </m:sub>
                    </m:sSub>
                  </m:oMath>
                </a14:m>
                <a:r>
                  <a:rPr lang="en-US" dirty="0"/>
                  <a:t>, instead of the slope,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oMath>
                </a14:m>
                <a:r>
                  <a:rPr lang="en-US" dirty="0"/>
                  <a:t>, which you can see in the accompanying MATLAB</a:t>
                </a:r>
                <a:r>
                  <a:rPr lang="en-US" baseline="0" dirty="0"/>
                  <a:t> and Python codes. </a:t>
                </a:r>
                <a:endParaRPr lang="en-US" dirty="0"/>
              </a:p>
            </p:txBody>
          </p:sp>
        </mc:Choice>
        <mc:Fallback xmlns="">
          <p:sp>
            <p:nvSpPr>
              <p:cNvPr id="3" name="Notes Placeholder 2"/>
              <p:cNvSpPr>
                <a:spLocks noGrp="1"/>
              </p:cNvSpPr>
              <p:nvPr>
                <p:ph type="body" idx="1"/>
              </p:nvPr>
            </p:nvSpPr>
            <p:spPr/>
            <p:txBody>
              <a:bodyPr/>
              <a:lstStyle/>
              <a:p>
                <a:r>
                  <a:rPr lang="en-US" dirty="0"/>
                  <a:t>Remember</a:t>
                </a:r>
                <a:r>
                  <a:rPr lang="en-US" baseline="0" dirty="0"/>
                  <a:t> that we started by solving the slope and the y-intercept or now, </a:t>
                </a:r>
                <a:r>
                  <a:rPr lang="en-US" dirty="0"/>
                  <a:t>the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ea typeface="Cambria Math" panose="02040503050406030204" pitchFamily="18" charset="0"/>
                  </a:rPr>
                  <a:t>𝜃_1</a:t>
                </a:r>
                <a:r>
                  <a:rPr lang="en-US" dirty="0"/>
                  <a:t>. To</a:t>
                </a:r>
                <a:r>
                  <a:rPr lang="en-US" baseline="0" dirty="0"/>
                  <a:t> do this, t</a:t>
                </a:r>
                <a:r>
                  <a:rPr lang="en-US" dirty="0"/>
                  <a:t>he next step would be to minimize the error. This means that we minimize the cost function. Since we are looking for the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ea typeface="Cambria Math" panose="02040503050406030204" pitchFamily="18" charset="0"/>
                  </a:rPr>
                  <a:t>𝜃_1</a:t>
                </a:r>
                <a:r>
                  <a:rPr lang="en-US" dirty="0"/>
                  <a:t>, we minimize the cost function in terms of these two parameters.</a:t>
                </a:r>
                <a:r>
                  <a:rPr lang="en-US" baseline="0" dirty="0"/>
                  <a:t> </a:t>
                </a:r>
              </a:p>
              <a:p>
                <a:endParaRPr lang="en-US" baseline="0" dirty="0"/>
              </a:p>
              <a:p>
                <a:r>
                  <a:rPr lang="en-US" baseline="0" dirty="0"/>
                  <a:t>First, let’s try to understand what we expect to happen. Let’s set the y-intercept to </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=0.5</a:t>
                </a:r>
                <a:r>
                  <a:rPr lang="en-US" dirty="0"/>
                  <a:t> and then vary the slope of the line,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dirty="0"/>
                  <a:t>. While we vary the slope</a:t>
                </a:r>
                <a:r>
                  <a:rPr lang="en-US" baseline="0" dirty="0"/>
                  <a:t>, we also take a look at the cost function. Watch this video and try to figure out what the value of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dirty="0"/>
                  <a:t> that corresponds</a:t>
                </a:r>
                <a:r>
                  <a:rPr lang="en-US" baseline="0" dirty="0"/>
                  <a:t> to the minimum of the cost function.</a:t>
                </a:r>
              </a:p>
              <a:p>
                <a:endParaRPr lang="en-US" baseline="0" dirty="0"/>
              </a:p>
              <a:p>
                <a:r>
                  <a:rPr lang="en-US" baseline="0" dirty="0"/>
                  <a:t>We can see that when the slope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=0</a:t>
                </a:r>
                <a:r>
                  <a:rPr lang="en-US" baseline="0" dirty="0"/>
                  <a:t>, the difference between the hypothesis (the red line) and the data set is huge and the error of the cost function is huge as well. As the slope changes value from 0 to 2, we see that the cost function decreases until it reaches a minimum value. At that minimum value, the hypothesis precisely overlaps the data set. As we continue to increase the slope, the cost function increases again, and the hypothesis deviates once more from all the data set. The resulting plot of the cost function vs the slope takes the shape of a parabola with a minimum value at around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=2</a:t>
                </a:r>
                <a:r>
                  <a:rPr lang="en-US" baseline="0" dirty="0"/>
                  <a:t>, which is what we expect.</a:t>
                </a:r>
              </a:p>
              <a:p>
                <a:endParaRPr lang="en-US" baseline="0" dirty="0"/>
              </a:p>
              <a:p>
                <a:r>
                  <a:rPr lang="en-US" baseline="0" dirty="0"/>
                  <a:t>We see a similar behavior when we vary the y-intercept,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instead of the slope, </a:t>
                </a:r>
                <a:r>
                  <a:rPr lang="en-US" sz="1200" b="0" i="0">
                    <a:latin typeface="Cambria Math" panose="02040503050406030204" pitchFamily="18" charset="0"/>
                    <a:ea typeface="Cambria Math" panose="02040503050406030204" pitchFamily="18" charset="0"/>
                  </a:rPr>
                  <a:t>𝜃_1</a:t>
                </a:r>
                <a:r>
                  <a:rPr lang="en-US" dirty="0"/>
                  <a:t>, which you can see in the accompanying MATLAB</a:t>
                </a:r>
                <a:r>
                  <a:rPr lang="en-US" baseline="0" dirty="0"/>
                  <a:t> and Python codes. </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24</a:t>
            </a:fld>
            <a:endParaRPr lang="en-US"/>
          </a:p>
        </p:txBody>
      </p:sp>
    </p:spTree>
    <p:extLst>
      <p:ext uri="{BB962C8B-B14F-4D97-AF65-F5344CB8AC3E}">
        <p14:creationId xmlns:p14="http://schemas.microsoft.com/office/powerpoint/2010/main" val="3173024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21BA3-BF4A-37AE-3742-ACFA5EA77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EBBD3-781F-36D4-E359-8D892533BBA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C16A96F-584E-C7FF-3A08-46C070B5EDC8}"/>
                  </a:ext>
                </a:extLst>
              </p:cNvPr>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Remember</a:t>
                </a:r>
                <a:r>
                  <a:rPr lang="en-US" baseline="0" dirty="0"/>
                  <a:t> that we started by solving the slope and the y-intercept or now, </a:t>
                </a:r>
                <a:r>
                  <a:rPr lang="en-US" dirty="0"/>
                  <a:t>the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ea typeface="Cambria Math" panose="02040503050406030204" pitchFamily="18" charset="0"/>
                  </a:rPr>
                  <a:t>𝜃_1</a:t>
                </a:r>
                <a:r>
                  <a:rPr lang="en-US" dirty="0"/>
                  <a:t>. To</a:t>
                </a:r>
                <a:r>
                  <a:rPr lang="en-US" baseline="0" dirty="0"/>
                  <a:t> do this, t</a:t>
                </a:r>
                <a:r>
                  <a:rPr lang="en-US" dirty="0"/>
                  <a:t>he next step would be to minimize the error. This means that we minimize the cost function. Since we are looking for the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sz="1200" baseline="0" dirty="0"/>
                  <a:t> and </a:t>
                </a:r>
                <a:r>
                  <a:rPr lang="en-US" sz="1200" b="0" i="0">
                    <a:latin typeface="Cambria Math" panose="02040503050406030204" pitchFamily="18" charset="0"/>
                    <a:ea typeface="Cambria Math" panose="02040503050406030204" pitchFamily="18" charset="0"/>
                  </a:rPr>
                  <a:t>𝜃_1</a:t>
                </a:r>
                <a:r>
                  <a:rPr lang="en-US" dirty="0"/>
                  <a:t>, we minimize the cost function in terms of these two parameters.</a:t>
                </a:r>
                <a:r>
                  <a:rPr lang="en-US" baseline="0" dirty="0"/>
                  <a:t> </a:t>
                </a:r>
              </a:p>
              <a:p>
                <a:endParaRPr lang="en-US" baseline="0" dirty="0"/>
              </a:p>
              <a:p>
                <a:r>
                  <a:rPr lang="en-US" baseline="0" dirty="0"/>
                  <a:t>First, let’s try to understand what we expect to happen. Let’s set the y-intercept to </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=0.5</a:t>
                </a:r>
                <a:r>
                  <a:rPr lang="en-US" dirty="0"/>
                  <a:t> and then vary the slope of the line,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dirty="0"/>
                  <a:t>. While we vary the slope</a:t>
                </a:r>
                <a:r>
                  <a:rPr lang="en-US" baseline="0" dirty="0"/>
                  <a:t>, we also take a look at the cost function. Watch this video and try to figure out what the value of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dirty="0"/>
                  <a:t> that corresponds</a:t>
                </a:r>
                <a:r>
                  <a:rPr lang="en-US" baseline="0" dirty="0"/>
                  <a:t> to the minimum of the cost function.</a:t>
                </a:r>
              </a:p>
              <a:p>
                <a:endParaRPr lang="en-US" baseline="0" dirty="0"/>
              </a:p>
              <a:p>
                <a:r>
                  <a:rPr lang="en-US" baseline="0" dirty="0"/>
                  <a:t>We can see that when the slope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=0</a:t>
                </a:r>
                <a:r>
                  <a:rPr lang="en-US" baseline="0" dirty="0"/>
                  <a:t>, the difference between the hypothesis (the red line) and the data set is huge and the error of the cost function is huge as well. As the slope changes value from 0 to 2, we see that the cost function decreases until it reaches a minimum value. At that minimum value, the hypothesis precisely overlaps the data set. As we continue to increase the slope, the cost function increases again, and the hypothesis deviates once more from all the data set. The resulting plot of the cost function vs the slope takes the shape of a parabola with a minimum value at around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b="0" i="0">
                    <a:latin typeface="Cambria Math" panose="02040503050406030204" pitchFamily="18" charset="0"/>
                  </a:rPr>
                  <a:t>=2</a:t>
                </a:r>
                <a:r>
                  <a:rPr lang="en-US" baseline="0" dirty="0"/>
                  <a:t>, which is what we expect.</a:t>
                </a:r>
              </a:p>
              <a:p>
                <a:endParaRPr lang="en-US" baseline="0" dirty="0"/>
              </a:p>
              <a:p>
                <a:r>
                  <a:rPr lang="en-US" baseline="0" dirty="0"/>
                  <a:t>We see a similar behavior when we vary the y-intercept,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instead of the slope, </a:t>
                </a:r>
                <a:r>
                  <a:rPr lang="en-US" sz="1200" b="0" i="0">
                    <a:latin typeface="Cambria Math" panose="02040503050406030204" pitchFamily="18" charset="0"/>
                    <a:ea typeface="Cambria Math" panose="02040503050406030204" pitchFamily="18" charset="0"/>
                  </a:rPr>
                  <a:t>𝜃_1</a:t>
                </a:r>
                <a:r>
                  <a:rPr lang="en-US" dirty="0"/>
                  <a:t>, which you can see in the accompanying MATLAB</a:t>
                </a:r>
                <a:r>
                  <a:rPr lang="en-US" baseline="0" dirty="0"/>
                  <a:t> and Python codes. </a:t>
                </a:r>
                <a:endParaRPr lang="en-US" dirty="0"/>
              </a:p>
            </p:txBody>
          </p:sp>
        </mc:Fallback>
      </mc:AlternateContent>
      <p:sp>
        <p:nvSpPr>
          <p:cNvPr id="4" name="Slide Number Placeholder 3">
            <a:extLst>
              <a:ext uri="{FF2B5EF4-FFF2-40B4-BE49-F238E27FC236}">
                <a16:creationId xmlns:a16="http://schemas.microsoft.com/office/drawing/2014/main" id="{9C07974E-CF8F-C4F8-0C4B-01D342320E86}"/>
              </a:ext>
            </a:extLst>
          </p:cNvPr>
          <p:cNvSpPr>
            <a:spLocks noGrp="1"/>
          </p:cNvSpPr>
          <p:nvPr>
            <p:ph type="sldNum" sz="quarter" idx="5"/>
          </p:nvPr>
        </p:nvSpPr>
        <p:spPr/>
        <p:txBody>
          <a:bodyPr/>
          <a:lstStyle/>
          <a:p>
            <a:fld id="{0121AE29-B45F-F242-8D61-DBE0B535E348}" type="slidenum">
              <a:rPr lang="en-US" smtClean="0"/>
              <a:t>25</a:t>
            </a:fld>
            <a:endParaRPr lang="en-US"/>
          </a:p>
        </p:txBody>
      </p:sp>
    </p:spTree>
    <p:extLst>
      <p:ext uri="{BB962C8B-B14F-4D97-AF65-F5344CB8AC3E}">
        <p14:creationId xmlns:p14="http://schemas.microsoft.com/office/powerpoint/2010/main" val="1477494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 Let’s take a look at this in 3D. We plot the cost function vs both the y-intercept,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the</a:t>
                </a:r>
                <a:r>
                  <a:rPr lang="en-US" baseline="0" dirty="0"/>
                  <a:t> slope, </a:t>
                </a:r>
                <a:r>
                  <a:rPr lang="en-US" sz="1200" b="0" i="0">
                    <a:latin typeface="Cambria Math" panose="02040503050406030204" pitchFamily="18" charset="0"/>
                    <a:ea typeface="Cambria Math" panose="02040503050406030204" pitchFamily="18" charset="0"/>
                  </a:rPr>
                  <a:t>𝜃_1</a:t>
                </a:r>
                <a:r>
                  <a:rPr lang="en-US" dirty="0"/>
                  <a:t>. What</a:t>
                </a:r>
                <a:r>
                  <a:rPr lang="en-US" baseline="0" dirty="0"/>
                  <a:t> you’re seeing here is the precisely the same behavior as in the 2D video, except that now the cost function is plotted in 3D against both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a:t>
                </a:r>
              </a:p>
              <a:p>
                <a:endParaRPr lang="en-US" dirty="0"/>
              </a:p>
              <a:p>
                <a:r>
                  <a:rPr lang="en-US" dirty="0"/>
                  <a:t>As in the 2D version, we see that the minimum of the cost function or the error corresponds to when the hypothesis (the red line) fits with the data set.</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26</a:t>
            </a:fld>
            <a:endParaRPr lang="en-US"/>
          </a:p>
        </p:txBody>
      </p:sp>
    </p:spTree>
    <p:extLst>
      <p:ext uri="{BB962C8B-B14F-4D97-AF65-F5344CB8AC3E}">
        <p14:creationId xmlns:p14="http://schemas.microsoft.com/office/powerpoint/2010/main" val="192711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p:txBody>
          </p:sp>
        </mc:Choice>
        <mc:Fallback xmlns="">
          <p:sp>
            <p:nvSpPr>
              <p:cNvPr id="3" name="Notes Placeholder 2"/>
              <p:cNvSpPr>
                <a:spLocks noGrp="1"/>
              </p:cNvSpPr>
              <p:nvPr>
                <p:ph type="body" idx="1"/>
              </p:nvPr>
            </p:nvSpPr>
            <p:spPr/>
            <p:txBody>
              <a:bodyPr/>
              <a:lstStyle/>
              <a:p>
                <a:r>
                  <a:rPr lang="en-US" dirty="0"/>
                  <a:t>The next step would be to find the values of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 that</a:t>
                </a:r>
                <a:r>
                  <a:rPr lang="en-US" baseline="0" dirty="0"/>
                  <a:t> will</a:t>
                </a:r>
                <a:r>
                  <a:rPr lang="en-US" dirty="0"/>
                  <a:t> minimize</a:t>
                </a:r>
                <a:r>
                  <a:rPr lang="en-US" baseline="0" dirty="0"/>
                  <a:t> the cost function</a:t>
                </a:r>
                <a:r>
                  <a:rPr lang="en-US" dirty="0"/>
                  <a:t>. The approach would be to take the derivative of the cost function with respect to both parameters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 </a:t>
                </a:r>
              </a:p>
              <a:p>
                <a:endParaRPr lang="en-US" dirty="0"/>
              </a:p>
              <a:p>
                <a:r>
                  <a:rPr lang="en-US" dirty="0"/>
                  <a:t>So, if we do this, we’ll get the following derivatives of the cost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i="0">
                    <a:latin typeface="Cambria Math" panose="02040503050406030204" pitchFamily="18" charset="0"/>
                  </a:rPr>
                  <a:t>0 )=1/𝑛 ∑_(𝑖=1)^𝑛</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𝑥_𝑖 )</a:t>
                </a:r>
                <a:r>
                  <a:rPr lang="en-US" sz="1200" i="0">
                    <a:latin typeface="Cambria Math" panose="02040503050406030204" pitchFamily="18" charset="0"/>
                  </a:rPr>
                  <a:t>−𝑦_</a:t>
                </a:r>
                <a:r>
                  <a:rPr lang="en-US" sz="1200" i="0">
                    <a:latin typeface="Cambria Math" panose="02040503050406030204" pitchFamily="18" charset="0"/>
                    <a:ea typeface="Cambria Math" panose="02040503050406030204" pitchFamily="18" charset="0"/>
                  </a:rPr>
                  <a:t>𝑖 ] </a:t>
                </a:r>
                <a:endParaRPr lang="en-US" sz="1200" dirty="0"/>
              </a:p>
              <a:p>
                <a:r>
                  <a:rPr lang="en-US" dirty="0"/>
                  <a: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Cambria Math" panose="02040503050406030204" pitchFamily="18" charset="0"/>
                  </a:rPr>
                  <a:t>𝜕</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b="0" i="0">
                    <a:latin typeface="Cambria Math" panose="02040503050406030204" pitchFamily="18" charset="0"/>
                    <a:ea typeface="Cambria Math" panose="02040503050406030204" pitchFamily="18" charset="0"/>
                  </a:rPr>
                  <a:t>1 )</a:t>
                </a:r>
                <a:r>
                  <a:rPr lang="en-US" sz="1200" i="0">
                    <a:latin typeface="Cambria Math" panose="02040503050406030204" pitchFamily="18" charset="0"/>
                  </a:rPr>
                  <a:t>=1/𝑛 ∑_(𝑖=1)^𝑛</a:t>
                </a:r>
                <a:r>
                  <a:rPr lang="en-US" sz="1200" b="0" i="0">
                    <a:latin typeface="Cambria Math" panose="02040503050406030204" pitchFamily="18" charset="0"/>
                    <a:ea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𝑥_𝑖 )</a:t>
                </a:r>
                <a:r>
                  <a:rPr lang="en-US" sz="1200" i="0">
                    <a:latin typeface="Cambria Math" panose="02040503050406030204" pitchFamily="18" charset="0"/>
                  </a:rPr>
                  <a:t>−𝑦_</a:t>
                </a:r>
                <a:r>
                  <a:rPr lang="en-US" sz="1200" i="0">
                    <a:latin typeface="Cambria Math" panose="02040503050406030204" pitchFamily="18" charset="0"/>
                    <a:ea typeface="Cambria Math" panose="02040503050406030204" pitchFamily="18" charset="0"/>
                  </a:rPr>
                  <a:t>𝑖 ] </a:t>
                </a:r>
                <a:r>
                  <a:rPr lang="en-US" sz="1200" b="0" i="0">
                    <a:latin typeface="Cambria Math" panose="02040503050406030204" pitchFamily="18" charset="0"/>
                  </a:rPr>
                  <a:t>𝑥_</a:t>
                </a:r>
                <a:r>
                  <a:rPr lang="en-US" sz="1200" b="0" i="0">
                    <a:latin typeface="Cambria Math" panose="02040503050406030204" pitchFamily="18" charset="0"/>
                    <a:ea typeface="Cambria Math" panose="02040503050406030204" pitchFamily="18" charset="0"/>
                  </a:rPr>
                  <a:t>𝑖 〗</a:t>
                </a:r>
                <a:endParaRPr lang="en-US" dirty="0"/>
              </a:p>
              <a:p>
                <a:r>
                  <a:rPr lang="en-US" dirty="0"/>
                  <a:t>We can now see why it was convenient to put the factor ½. When we took the derivative, the two in the power of the addends conveniently cancels with the ½ in front of the summation. </a:t>
                </a:r>
              </a:p>
              <a:p>
                <a:endParaRPr lang="en-US" dirty="0"/>
              </a:p>
              <a:p>
                <a:r>
                  <a:rPr lang="en-US" dirty="0"/>
                  <a:t>What do these derivatives mean? Well, these are the gradients of the cost function. The first equation is the gradient of the cost function along the direction of </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dirty="0"/>
                  <a:t> and the second equation is the gradient of the cost function along the direction of </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dirty="0"/>
                  <a:t>. </a:t>
                </a:r>
              </a:p>
              <a:p>
                <a:endParaRPr lang="en-US" dirty="0"/>
              </a:p>
              <a:p>
                <a:r>
                  <a:rPr lang="en-US" dirty="0"/>
                  <a:t>What do we do with this gradients? We first need to make initial guesses for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 Then,</a:t>
                </a:r>
                <a:r>
                  <a:rPr lang="en-US" baseline="0" dirty="0"/>
                  <a:t> we subtract the gradient with respect to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from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the gradient with</a:t>
                </a:r>
                <a:r>
                  <a:rPr lang="en-US" baseline="0" dirty="0"/>
                  <a:t> respect to </a:t>
                </a:r>
                <a:r>
                  <a:rPr lang="en-US" sz="1200" b="0" i="0">
                    <a:latin typeface="Cambria Math" panose="02040503050406030204" pitchFamily="18" charset="0"/>
                    <a:ea typeface="Cambria Math" panose="02040503050406030204" pitchFamily="18" charset="0"/>
                  </a:rPr>
                  <a:t>𝜃_1</a:t>
                </a:r>
                <a:r>
                  <a:rPr lang="en-US" dirty="0"/>
                  <a:t> from </a:t>
                </a:r>
                <a:r>
                  <a:rPr lang="en-US" sz="1200" b="0" i="0">
                    <a:latin typeface="Cambria Math" panose="02040503050406030204" pitchFamily="18" charset="0"/>
                    <a:ea typeface="Cambria Math" panose="02040503050406030204" pitchFamily="18" charset="0"/>
                  </a:rPr>
                  <a:t>𝜃_1</a:t>
                </a:r>
                <a:r>
                  <a:rPr lang="en-US" dirty="0"/>
                  <a:t>. </a:t>
                </a:r>
              </a:p>
              <a:p>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a:t>
                </a:r>
                <a:r>
                  <a:rPr lang="en-US" sz="1200" b="0" i="0">
                    <a:latin typeface="Cambria Math" panose="02040503050406030204" pitchFamily="18" charset="0"/>
                    <a:ea typeface="Cambria Math" panose="02040503050406030204" pitchFamily="18" charset="0"/>
                  </a:rPr>
                  <a:t>𝛼</a:t>
                </a:r>
                <a:r>
                  <a:rPr lang="en-US" sz="1200" i="0">
                    <a:latin typeface="Cambria Math" panose="02040503050406030204" pitchFamily="18" charset="0"/>
                    <a:ea typeface="Cambria Math" panose="02040503050406030204" pitchFamily="18" charset="0"/>
                  </a:rPr>
                  <a:t> 𝜕</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i="0">
                    <a:latin typeface="Cambria Math" panose="02040503050406030204" pitchFamily="18" charset="0"/>
                  </a:rPr>
                  <a:t>0 )</a:t>
                </a:r>
                <a:endParaRPr lang="en-US" dirty="0"/>
              </a:p>
              <a:p>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𝛼 𝜕</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b="0" i="0">
                    <a:latin typeface="Cambria Math" panose="02040503050406030204" pitchFamily="18" charset="0"/>
                    <a:ea typeface="Cambria Math" panose="02040503050406030204" pitchFamily="18" charset="0"/>
                  </a:rPr>
                  <a:t>1 )</a:t>
                </a:r>
                <a:endParaRPr lang="en-US" dirty="0"/>
              </a:p>
              <a:p>
                <a:r>
                  <a:rPr lang="en-US" dirty="0"/>
                  <a:t>Remember</a:t>
                </a:r>
                <a:r>
                  <a:rPr lang="en-US" baseline="0" dirty="0"/>
                  <a:t> that the gradient is the change, i.e., we are changing the value of the parameters. The subtraction decreases the value of these parameters. The decrease is along the direction of the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 respectively. So,</a:t>
                </a:r>
                <a:r>
                  <a:rPr lang="en-US" baseline="0" dirty="0"/>
                  <a:t> now we get new values of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 that is less than the</a:t>
                </a:r>
                <a:r>
                  <a:rPr lang="en-US" baseline="0" dirty="0"/>
                  <a:t> initial values. The gradient tells us the magnitude of the decrease.</a:t>
                </a:r>
              </a:p>
              <a:p>
                <a:endParaRPr lang="en-US" baseline="0" dirty="0"/>
              </a:p>
              <a:p>
                <a:r>
                  <a:rPr lang="en-US" baseline="0" dirty="0"/>
                  <a:t>If we repeat the process, use these new parameter values into the derivatives of the cost function, we get a new gradient, and then new parameter values, which is also less than the previous values. If we keep doing this, we eventually end up at the lowest values of the parameters, which corresponds to the minimum of the cost function. </a:t>
                </a:r>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27</a:t>
            </a:fld>
            <a:endParaRPr lang="en-US"/>
          </a:p>
        </p:txBody>
      </p:sp>
    </p:spTree>
    <p:extLst>
      <p:ext uri="{BB962C8B-B14F-4D97-AF65-F5344CB8AC3E}">
        <p14:creationId xmlns:p14="http://schemas.microsoft.com/office/powerpoint/2010/main" val="419652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6342B-BC3F-0122-F1FD-152B9B892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8F0C8-474A-36E8-62D1-B51DD6DE2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4A217-E9C4-80CA-010B-AB2B80F26385}"/>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1FEB2290-2B60-BA95-1ADC-508BF1451882}"/>
              </a:ext>
            </a:extLst>
          </p:cNvPr>
          <p:cNvSpPr>
            <a:spLocks noGrp="1"/>
          </p:cNvSpPr>
          <p:nvPr>
            <p:ph type="sldNum" sz="quarter" idx="5"/>
          </p:nvPr>
        </p:nvSpPr>
        <p:spPr/>
        <p:txBody>
          <a:bodyPr/>
          <a:lstStyle/>
          <a:p>
            <a:fld id="{0121AE29-B45F-F242-8D61-DBE0B535E348}" type="slidenum">
              <a:rPr lang="en-US" smtClean="0"/>
              <a:t>28</a:t>
            </a:fld>
            <a:endParaRPr lang="en-US"/>
          </a:p>
        </p:txBody>
      </p:sp>
    </p:spTree>
    <p:extLst>
      <p:ext uri="{BB962C8B-B14F-4D97-AF65-F5344CB8AC3E}">
        <p14:creationId xmlns:p14="http://schemas.microsoft.com/office/powerpoint/2010/main" val="3359771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6D9B-6034-1228-67DB-02F3C1A24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E115D-4F30-B448-BDDD-C591A47C3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E5DBA-89D5-A061-87A5-C7F16DD80D7A}"/>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1B7FC64C-CC01-B6B2-4CFA-424CDBA50E6C}"/>
              </a:ext>
            </a:extLst>
          </p:cNvPr>
          <p:cNvSpPr>
            <a:spLocks noGrp="1"/>
          </p:cNvSpPr>
          <p:nvPr>
            <p:ph type="sldNum" sz="quarter" idx="5"/>
          </p:nvPr>
        </p:nvSpPr>
        <p:spPr/>
        <p:txBody>
          <a:bodyPr/>
          <a:lstStyle/>
          <a:p>
            <a:fld id="{0121AE29-B45F-F242-8D61-DBE0B535E348}" type="slidenum">
              <a:rPr lang="en-US" smtClean="0"/>
              <a:t>29</a:t>
            </a:fld>
            <a:endParaRPr lang="en-US"/>
          </a:p>
        </p:txBody>
      </p:sp>
    </p:spTree>
    <p:extLst>
      <p:ext uri="{BB962C8B-B14F-4D97-AF65-F5344CB8AC3E}">
        <p14:creationId xmlns:p14="http://schemas.microsoft.com/office/powerpoint/2010/main" val="45319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067DA-C8D8-3952-1429-3A7E4C383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8C299-EF44-23D2-9C60-D81DF6455B2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AFE5F88-69D6-FA25-4B16-C1ABC92D2C53}"/>
                  </a:ext>
                </a:extLst>
              </p:cNvPr>
              <p:cNvSpPr>
                <a:spLocks noGrp="1"/>
              </p:cNvSpPr>
              <p:nvPr>
                <p:ph type="body" idx="1"/>
              </p:nvPr>
            </p:nvSpPr>
            <p:spPr/>
            <p:txBody>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𝛼</m:t>
                      </m:r>
                      <m:f>
                        <m:fPr>
                          <m:ctrlPr>
                            <a:rPr lang="en-US" sz="1200" i="1" smtClean="0">
                              <a:latin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𝐽</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d>
                        </m:num>
                        <m:den>
                          <m:r>
                            <a:rPr lang="en-US" sz="120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den>
                      </m:f>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𝛼</m:t>
                      </m:r>
                      <m:f>
                        <m:fPr>
                          <m:ctrlPr>
                            <a:rPr lang="en-US" sz="1200" i="1" smtClean="0">
                              <a:latin typeface="Cambria Math" panose="02040503050406030204" pitchFamily="18" charset="0"/>
                            </a:rPr>
                          </m:ctrlPr>
                        </m:fPr>
                        <m:num>
                          <m:r>
                            <a:rPr lang="en-US" sz="120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𝐽</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1</m:t>
                                  </m:r>
                                </m:sub>
                              </m:sSub>
                            </m:e>
                          </m:d>
                        </m:num>
                        <m:den>
                          <m:r>
                            <a:rPr lang="en-US" sz="1200" i="1" smtClean="0">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1</m:t>
                              </m:r>
                            </m:sub>
                          </m:sSub>
                        </m:den>
                      </m:f>
                    </m:oMath>
                  </m:oMathPara>
                </a14:m>
                <a:endParaRPr lang="en-US" sz="1200" b="0" dirty="0">
                  <a:ea typeface="Cambria Math" panose="02040503050406030204" pitchFamily="18" charset="0"/>
                </a:endParaRPr>
              </a:p>
              <a:p>
                <a:endParaRPr lang="en-US" baseline="0" dirty="0"/>
              </a:p>
              <a:p>
                <a:r>
                  <a:rPr lang="en-US" baseline="0" dirty="0"/>
                  <a:t>If we repeat the process, use these new parameter values into the derivatives of the cost function, we get a new gradient, and then new parameter values, which is also less than the previous values. If we keep doing this, we eventually end up at the lowest values of the parameters, which corresponds to the minimum of the cost function. </a:t>
                </a:r>
              </a:p>
            </p:txBody>
          </p:sp>
        </mc:Choice>
        <mc:Fallback xmlns="">
          <p:sp>
            <p:nvSpPr>
              <p:cNvPr id="3" name="Notes Placeholder 2">
                <a:extLst>
                  <a:ext uri="{FF2B5EF4-FFF2-40B4-BE49-F238E27FC236}">
                    <a16:creationId xmlns:a16="http://schemas.microsoft.com/office/drawing/2014/main" id="{7AFE5F88-69D6-FA25-4B16-C1ABC92D2C53}"/>
                  </a:ext>
                </a:extLst>
              </p:cNvPr>
              <p:cNvSpPr>
                <a:spLocks noGrp="1"/>
              </p:cNvSpPr>
              <p:nvPr>
                <p:ph type="body" idx="1"/>
              </p:nvPr>
            </p:nvSpPr>
            <p:spPr/>
            <p:txBody>
              <a:bodyPr/>
              <a:lstStyle/>
              <a:p>
                <a:endParaRPr lang="en-US" dirty="0"/>
              </a:p>
              <a:p>
                <a:pP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b="0" i="0">
                    <a:latin typeface="Cambria Math" panose="02040503050406030204" pitchFamily="18" charset="0"/>
                  </a:rPr>
                  <a:t>−</a:t>
                </a:r>
                <a:r>
                  <a:rPr lang="en-US" sz="1200" b="0" i="0">
                    <a:latin typeface="Cambria Math" panose="02040503050406030204" pitchFamily="18" charset="0"/>
                    <a:ea typeface="Cambria Math" panose="02040503050406030204" pitchFamily="18" charset="0"/>
                  </a:rPr>
                  <a:t>𝛼</a:t>
                </a:r>
                <a:r>
                  <a:rPr lang="en-US" sz="1200" i="0">
                    <a:latin typeface="Cambria Math" panose="02040503050406030204" pitchFamily="18" charset="0"/>
                    <a:ea typeface="Cambria Math" panose="02040503050406030204" pitchFamily="18" charset="0"/>
                  </a:rPr>
                  <a:t> 𝜕</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i="0">
                    <a:latin typeface="Cambria Math" panose="02040503050406030204" pitchFamily="18" charset="0"/>
                  </a:rPr>
                  <a:t>0 )</a:t>
                </a:r>
                <a:endParaRPr lang="en-US" dirty="0"/>
              </a:p>
              <a:p>
                <a:pP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ea typeface="Cambria Math" panose="02040503050406030204" pitchFamily="18" charset="0"/>
                  </a:rPr>
                  <a:t>1</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𝛼 𝜕</a:t>
                </a:r>
                <a:r>
                  <a:rPr lang="en-US" sz="1200" i="0">
                    <a:latin typeface="Cambria Math" panose="02040503050406030204" pitchFamily="18" charset="0"/>
                  </a:rPr>
                  <a:t>𝐽(</a:t>
                </a:r>
                <a:r>
                  <a:rPr lang="en-US" sz="1200" i="0">
                    <a:latin typeface="Cambria Math" panose="02040503050406030204" pitchFamily="18" charset="0"/>
                    <a:ea typeface="Cambria Math" panose="02040503050406030204" pitchFamily="18" charset="0"/>
                  </a:rPr>
                  <a:t>𝜃_</a:t>
                </a:r>
                <a:r>
                  <a:rPr lang="en-US" sz="1200" i="0">
                    <a:latin typeface="Cambria Math" panose="02040503050406030204" pitchFamily="18" charset="0"/>
                  </a:rPr>
                  <a:t>0,</a:t>
                </a:r>
                <a:r>
                  <a:rPr lang="en-US" sz="1200" i="0">
                    <a:latin typeface="Cambria Math" panose="02040503050406030204" pitchFamily="18" charset="0"/>
                    <a:ea typeface="Cambria Math" panose="02040503050406030204" pitchFamily="18" charset="0"/>
                  </a:rPr>
                  <a:t>𝜃_1 )/(𝜕𝜃_</a:t>
                </a:r>
                <a:r>
                  <a:rPr lang="en-US" sz="1200" b="0" i="0">
                    <a:latin typeface="Cambria Math" panose="02040503050406030204" pitchFamily="18" charset="0"/>
                    <a:ea typeface="Cambria Math" panose="02040503050406030204" pitchFamily="18" charset="0"/>
                  </a:rPr>
                  <a:t>1 )</a:t>
                </a:r>
                <a:endParaRPr lang="en-US" sz="1200" b="0" dirty="0">
                  <a:ea typeface="Cambria Math" panose="02040503050406030204" pitchFamily="18" charset="0"/>
                </a:endParaRPr>
              </a:p>
              <a:p>
                <a:endParaRPr lang="en-US" baseline="0" dirty="0"/>
              </a:p>
              <a:p>
                <a:r>
                  <a:rPr lang="en-US" baseline="0" dirty="0"/>
                  <a:t>If we repeat the process, use these new parameter values into the derivatives of the cost function, we get a new gradient, and then new parameter values, which is also less than the previous values. If we keep doing this, we eventually end up at the lowest values of the parameters, which corresponds to the minimum of the cost function. </a:t>
                </a:r>
              </a:p>
            </p:txBody>
          </p:sp>
        </mc:Fallback>
      </mc:AlternateContent>
      <p:sp>
        <p:nvSpPr>
          <p:cNvPr id="4" name="Slide Number Placeholder 3">
            <a:extLst>
              <a:ext uri="{FF2B5EF4-FFF2-40B4-BE49-F238E27FC236}">
                <a16:creationId xmlns:a16="http://schemas.microsoft.com/office/drawing/2014/main" id="{65FBC762-B15B-BC39-24C6-0FBC0A3BD19F}"/>
              </a:ext>
            </a:extLst>
          </p:cNvPr>
          <p:cNvSpPr>
            <a:spLocks noGrp="1"/>
          </p:cNvSpPr>
          <p:nvPr>
            <p:ph type="sldNum" sz="quarter" idx="5"/>
          </p:nvPr>
        </p:nvSpPr>
        <p:spPr/>
        <p:txBody>
          <a:bodyPr/>
          <a:lstStyle/>
          <a:p>
            <a:fld id="{0121AE29-B45F-F242-8D61-DBE0B535E348}" type="slidenum">
              <a:rPr lang="en-US" smtClean="0"/>
              <a:t>30</a:t>
            </a:fld>
            <a:endParaRPr lang="en-US"/>
          </a:p>
        </p:txBody>
      </p:sp>
    </p:spTree>
    <p:extLst>
      <p:ext uri="{BB962C8B-B14F-4D97-AF65-F5344CB8AC3E}">
        <p14:creationId xmlns:p14="http://schemas.microsoft.com/office/powerpoint/2010/main" val="3181461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C296-7F66-22EF-4B4D-CD63BF541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8BC12-7BD5-FBB6-64C5-F6ACBCE14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8AE64-E7E2-4DD8-7FFF-58D545F08C85}"/>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7A2D4ACD-B7DA-CB13-7DF5-F664E6E3A4B1}"/>
              </a:ext>
            </a:extLst>
          </p:cNvPr>
          <p:cNvSpPr>
            <a:spLocks noGrp="1"/>
          </p:cNvSpPr>
          <p:nvPr>
            <p:ph type="sldNum" sz="quarter" idx="5"/>
          </p:nvPr>
        </p:nvSpPr>
        <p:spPr/>
        <p:txBody>
          <a:bodyPr/>
          <a:lstStyle/>
          <a:p>
            <a:fld id="{0121AE29-B45F-F242-8D61-DBE0B535E348}" type="slidenum">
              <a:rPr lang="en-US" smtClean="0"/>
              <a:t>31</a:t>
            </a:fld>
            <a:endParaRPr lang="en-US"/>
          </a:p>
        </p:txBody>
      </p:sp>
    </p:spTree>
    <p:extLst>
      <p:ext uri="{BB962C8B-B14F-4D97-AF65-F5344CB8AC3E}">
        <p14:creationId xmlns:p14="http://schemas.microsoft.com/office/powerpoint/2010/main" val="85707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function </a:t>
            </a:r>
            <a:r>
              <a:rPr lang="en-US" dirty="0" err="1"/>
              <a:t>gradient_descent</a:t>
            </a:r>
            <a:r>
              <a:rPr lang="en-US" dirty="0"/>
              <a:t>() and see how this is implemented in code.</a:t>
            </a:r>
          </a:p>
        </p:txBody>
      </p:sp>
      <p:sp>
        <p:nvSpPr>
          <p:cNvPr id="4" name="Slide Number Placeholder 3"/>
          <p:cNvSpPr>
            <a:spLocks noGrp="1"/>
          </p:cNvSpPr>
          <p:nvPr>
            <p:ph type="sldNum" sz="quarter" idx="5"/>
          </p:nvPr>
        </p:nvSpPr>
        <p:spPr/>
        <p:txBody>
          <a:bodyPr/>
          <a:lstStyle/>
          <a:p>
            <a:fld id="{0121AE29-B45F-F242-8D61-DBE0B535E348}" type="slidenum">
              <a:rPr lang="en-US" smtClean="0"/>
              <a:t>32</a:t>
            </a:fld>
            <a:endParaRPr lang="en-US"/>
          </a:p>
        </p:txBody>
      </p:sp>
    </p:spTree>
    <p:extLst>
      <p:ext uri="{BB962C8B-B14F-4D97-AF65-F5344CB8AC3E}">
        <p14:creationId xmlns:p14="http://schemas.microsoft.com/office/powerpoint/2010/main" val="234212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1AE29-B45F-F242-8D61-DBE0B535E348}" type="slidenum">
              <a:rPr lang="en-US" smtClean="0"/>
              <a:t>3</a:t>
            </a:fld>
            <a:endParaRPr lang="en-US"/>
          </a:p>
        </p:txBody>
      </p:sp>
    </p:spTree>
    <p:extLst>
      <p:ext uri="{BB962C8B-B14F-4D97-AF65-F5344CB8AC3E}">
        <p14:creationId xmlns:p14="http://schemas.microsoft.com/office/powerpoint/2010/main" val="323909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995C6-3213-9B05-A23E-89A2CE058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41697-7C9F-3AC3-689F-CF67EC752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8537F-FECD-17A1-CB4B-FF018DADE7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059921-DB7B-F26E-0D09-F734E691513C}"/>
              </a:ext>
            </a:extLst>
          </p:cNvPr>
          <p:cNvSpPr>
            <a:spLocks noGrp="1"/>
          </p:cNvSpPr>
          <p:nvPr>
            <p:ph type="sldNum" sz="quarter" idx="5"/>
          </p:nvPr>
        </p:nvSpPr>
        <p:spPr/>
        <p:txBody>
          <a:bodyPr/>
          <a:lstStyle/>
          <a:p>
            <a:fld id="{0121AE29-B45F-F242-8D61-DBE0B535E348}" type="slidenum">
              <a:rPr lang="en-US" smtClean="0"/>
              <a:t>33</a:t>
            </a:fld>
            <a:endParaRPr lang="en-US"/>
          </a:p>
        </p:txBody>
      </p:sp>
    </p:spTree>
    <p:extLst>
      <p:ext uri="{BB962C8B-B14F-4D97-AF65-F5344CB8AC3E}">
        <p14:creationId xmlns:p14="http://schemas.microsoft.com/office/powerpoint/2010/main" val="1728243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p:txBody>
          </p:sp>
        </mc:Choice>
        <mc:Fallback xmlns="">
          <p:sp>
            <p:nvSpPr>
              <p:cNvPr id="3" name="Notes Placeholder 2"/>
              <p:cNvSpPr>
                <a:spLocks noGrp="1"/>
              </p:cNvSpPr>
              <p:nvPr>
                <p:ph type="body" idx="1"/>
              </p:nvPr>
            </p:nvSpPr>
            <p:spPr/>
            <p:txBody>
              <a:bodyPr/>
              <a:lstStyle/>
              <a:p>
                <a:r>
                  <a:rPr lang="en-US" dirty="0"/>
                  <a:t>Now, I’d like to point out to you another parameter of importance that is present in these gradient descent equations. You may have noticed that there’s a parameter, </a:t>
                </a:r>
                <a:r>
                  <a:rPr lang="en-US" i="0">
                    <a:latin typeface="Cambria Math" panose="02040503050406030204" pitchFamily="18" charset="0"/>
                    <a:ea typeface="Cambria Math" panose="02040503050406030204" pitchFamily="18" charset="0"/>
                  </a:rPr>
                  <a:t>𝛼</a:t>
                </a:r>
                <a:r>
                  <a:rPr lang="en-US" dirty="0"/>
                  <a:t>, which is a coefficient</a:t>
                </a:r>
                <a:r>
                  <a:rPr lang="en-US" baseline="0" dirty="0"/>
                  <a:t> of the gradient. This parameter is called the learning rate and is quite significant in terms of how fast or slow we want our machine to learn. It’s best to understand what this parameter does with a visual demonstration. </a:t>
                </a:r>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34</a:t>
            </a:fld>
            <a:endParaRPr lang="en-US"/>
          </a:p>
        </p:txBody>
      </p:sp>
    </p:spTree>
    <p:extLst>
      <p:ext uri="{BB962C8B-B14F-4D97-AF65-F5344CB8AC3E}">
        <p14:creationId xmlns:p14="http://schemas.microsoft.com/office/powerpoint/2010/main" val="2941568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p:txBody>
          </p:sp>
        </mc:Choice>
        <mc:Fallback xmlns="">
          <p:sp>
            <p:nvSpPr>
              <p:cNvPr id="3" name="Notes Placeholder 2"/>
              <p:cNvSpPr>
                <a:spLocks noGrp="1"/>
              </p:cNvSpPr>
              <p:nvPr>
                <p:ph type="body" idx="1"/>
              </p:nvPr>
            </p:nvSpPr>
            <p:spPr/>
            <p:txBody>
              <a:bodyPr/>
              <a:lstStyle/>
              <a:p>
                <a:r>
                  <a:rPr lang="en-US" dirty="0"/>
                  <a:t>Here’s a visualization of what happens.</a:t>
                </a:r>
              </a:p>
              <a:p>
                <a:endParaRPr lang="en-US" dirty="0"/>
              </a:p>
              <a:p>
                <a:r>
                  <a:rPr lang="en-US" dirty="0"/>
                  <a:t>First,</a:t>
                </a:r>
                <a:r>
                  <a:rPr lang="en-US" baseline="0" dirty="0"/>
                  <a:t> w</a:t>
                </a:r>
                <a:r>
                  <a:rPr lang="en-US" dirty="0"/>
                  <a:t>e choose initial values for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a:t>
                </a:r>
                <a:r>
                  <a:rPr lang="en-US" dirty="0"/>
                  <a:t> and </a:t>
                </a:r>
                <a:r>
                  <a:rPr lang="en-US" sz="1200" b="0" i="0">
                    <a:latin typeface="Cambria Math" panose="02040503050406030204" pitchFamily="18" charset="0"/>
                    <a:ea typeface="Cambria Math" panose="02040503050406030204" pitchFamily="18" charset="0"/>
                  </a:rPr>
                  <a:t>𝜃_1</a:t>
                </a:r>
                <a:r>
                  <a:rPr lang="en-US" dirty="0"/>
                  <a:t>.</a:t>
                </a:r>
                <a:r>
                  <a:rPr lang="en-US" baseline="0" dirty="0"/>
                  <a:t> In this example, I used initial values of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0=−2</a:t>
                </a:r>
                <a:r>
                  <a:rPr lang="en-US" dirty="0"/>
                  <a:t> and </a:t>
                </a:r>
                <a:r>
                  <a:rPr lang="en-US" sz="1200" b="0" i="0">
                    <a:latin typeface="Cambria Math" panose="02040503050406030204" pitchFamily="18" charset="0"/>
                    <a:ea typeface="Cambria Math" panose="02040503050406030204" pitchFamily="18" charset="0"/>
                  </a:rPr>
                  <a:t>𝜃_1=0</a:t>
                </a:r>
                <a:r>
                  <a:rPr lang="en-US" dirty="0"/>
                  <a:t>, all the way up from the corner of the cost</a:t>
                </a:r>
                <a:r>
                  <a:rPr lang="en-US" baseline="0" dirty="0"/>
                  <a:t> function plot</a:t>
                </a:r>
                <a:r>
                  <a:rPr lang="en-US" dirty="0"/>
                  <a:t>, just to clearly</a:t>
                </a:r>
                <a:r>
                  <a:rPr lang="en-US" baseline="0" dirty="0"/>
                  <a:t> see how the parameters change values as it goes down to the minimum value. Taking a look at the data set and the hypothesis, </a:t>
                </a:r>
                <a:r>
                  <a:rPr lang="en-US" sz="1200" b="0" i="0">
                    <a:latin typeface="Cambria Math" panose="02040503050406030204" pitchFamily="18" charset="0"/>
                    <a:ea typeface="Cambria Math" panose="02040503050406030204" pitchFamily="18" charset="0"/>
                  </a:rPr>
                  <a:t>𝜃_</a:t>
                </a:r>
                <a:r>
                  <a:rPr lang="en-US" sz="1200" b="0" i="0">
                    <a:latin typeface="Cambria Math" panose="02040503050406030204" pitchFamily="18" charset="0"/>
                  </a:rPr>
                  <a:t>0=−2</a:t>
                </a:r>
                <a:r>
                  <a:rPr lang="en-US" dirty="0"/>
                  <a:t> and </a:t>
                </a:r>
                <a:r>
                  <a:rPr lang="en-US" sz="1200" b="0" i="0">
                    <a:latin typeface="Cambria Math" panose="02040503050406030204" pitchFamily="18" charset="0"/>
                    <a:ea typeface="Cambria Math" panose="02040503050406030204" pitchFamily="18" charset="0"/>
                  </a:rPr>
                  <a:t>𝜃_1=0</a:t>
                </a:r>
                <a:r>
                  <a:rPr lang="en-US" baseline="0" dirty="0"/>
                  <a:t> means that the slope is zero and the y-intercept is -2, which is what we see in the graph. </a:t>
                </a:r>
              </a:p>
              <a:p>
                <a:endParaRPr lang="en-US" baseline="0" dirty="0"/>
              </a:p>
              <a:p>
                <a:r>
                  <a:rPr lang="en-US" baseline="0" dirty="0"/>
                  <a:t>When we run the program, we see that the parameter values descends toward the minimum, while at the same time, the hypothesis also begins to approach the data set. </a:t>
                </a:r>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35</a:t>
            </a:fld>
            <a:endParaRPr lang="en-US"/>
          </a:p>
        </p:txBody>
      </p:sp>
    </p:spTree>
    <p:extLst>
      <p:ext uri="{BB962C8B-B14F-4D97-AF65-F5344CB8AC3E}">
        <p14:creationId xmlns:p14="http://schemas.microsoft.com/office/powerpoint/2010/main" val="50094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Here we set the learning rate,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=0.1</a:t>
                </a:r>
                <a:r>
                  <a:rPr lang="en-US" dirty="0"/>
                  <a:t>. With the value</a:t>
                </a:r>
                <a:r>
                  <a:rPr lang="en-US" baseline="0" dirty="0"/>
                  <a:t> for the learning rate, we see that from the first iteration to the second iteration, the parameter values goes immediately near the optimum values. As the iteration proceeds, it slowly comes closer and closer to the optimum value. Let’s decrease the learning rate by half.</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36</a:t>
            </a:fld>
            <a:endParaRPr lang="en-US"/>
          </a:p>
        </p:txBody>
      </p:sp>
    </p:spTree>
    <p:extLst>
      <p:ext uri="{BB962C8B-B14F-4D97-AF65-F5344CB8AC3E}">
        <p14:creationId xmlns:p14="http://schemas.microsoft.com/office/powerpoint/2010/main" val="2088501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Here we set the learning rate,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=0.05</a:t>
                </a:r>
                <a:r>
                  <a:rPr lang="en-US" dirty="0"/>
                  <a:t>. We see that the parameter values also</a:t>
                </a:r>
                <a:r>
                  <a:rPr lang="en-US" baseline="0" dirty="0"/>
                  <a:t> makes a big jump but not as big as the when the learning rate was twice as much. It approaches the optimum value slower. Let’s decrease the learning rate even more.</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37</a:t>
            </a:fld>
            <a:endParaRPr lang="en-US"/>
          </a:p>
        </p:txBody>
      </p:sp>
    </p:spTree>
    <p:extLst>
      <p:ext uri="{BB962C8B-B14F-4D97-AF65-F5344CB8AC3E}">
        <p14:creationId xmlns:p14="http://schemas.microsoft.com/office/powerpoint/2010/main" val="3963196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Here we set the learning rate,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=0.01</a:t>
                </a:r>
                <a:r>
                  <a:rPr lang="en-US" dirty="0"/>
                  <a:t>. We can see that</a:t>
                </a:r>
                <a:r>
                  <a:rPr lang="en-US" baseline="0" dirty="0"/>
                  <a:t> the descent is even slower when we decreased the learning rate further. </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38</a:t>
            </a:fld>
            <a:endParaRPr lang="en-US"/>
          </a:p>
        </p:txBody>
      </p:sp>
    </p:spTree>
    <p:extLst>
      <p:ext uri="{BB962C8B-B14F-4D97-AF65-F5344CB8AC3E}">
        <p14:creationId xmlns:p14="http://schemas.microsoft.com/office/powerpoint/2010/main" val="1339133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baseline="0" dirty="0"/>
                  <a:t>Let’s take one more look when the learning rate is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=0.5</a:t>
                </a:r>
                <a:r>
                  <a:rPr lang="en-US" dirty="0"/>
                  <a:t>. Now, it becomes</a:t>
                </a:r>
                <a:r>
                  <a:rPr lang="en-US" baseline="0" dirty="0"/>
                  <a:t> even more erratic and diverges as you can see from the large values of the cost function going all the way up to values of </a:t>
                </a:r>
                <a:r>
                  <a:rPr lang="en-US" b="0" i="0" baseline="0">
                    <a:latin typeface="Cambria Math" panose="02040503050406030204" pitchFamily="18" charset="0"/>
                  </a:rPr>
                  <a:t>10^58</a:t>
                </a:r>
                <a:r>
                  <a:rPr lang="en-US" dirty="0"/>
                  <a:t>! </a:t>
                </a:r>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39</a:t>
            </a:fld>
            <a:endParaRPr lang="en-US"/>
          </a:p>
        </p:txBody>
      </p:sp>
    </p:spTree>
    <p:extLst>
      <p:ext uri="{BB962C8B-B14F-4D97-AF65-F5344CB8AC3E}">
        <p14:creationId xmlns:p14="http://schemas.microsoft.com/office/powerpoint/2010/main" val="384745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p:txBody>
          </p:sp>
        </mc:Choice>
        <mc:Fallback xmlns="">
          <p:sp>
            <p:nvSpPr>
              <p:cNvPr id="3" name="Notes Placeholder 2"/>
              <p:cNvSpPr>
                <a:spLocks noGrp="1"/>
              </p:cNvSpPr>
              <p:nvPr>
                <p:ph type="body" idx="1"/>
              </p:nvPr>
            </p:nvSpPr>
            <p:spPr/>
            <p:txBody>
              <a:bodyPr/>
              <a:lstStyle/>
              <a:p>
                <a:r>
                  <a:rPr lang="en-US" baseline="0" dirty="0"/>
                  <a:t>We’ve learned that if we choose a small value for the learning rate, the convergence to the optimum value is quite slow, and that if we choose a high value for the learning rate, it becomes faster. If it’s too high, then the parameters actually diverges and will never reach the optimum value. Thus, the learning rate needs to be selected properly in order to allow for a fast but accurate convergence towards the optimum value.</a:t>
                </a:r>
              </a:p>
              <a:p>
                <a:endParaRPr lang="en-US" baseline="0" dirty="0"/>
              </a:p>
              <a:p>
                <a:r>
                  <a:rPr lang="en-US" baseline="0" dirty="0"/>
                  <a:t>Let’s revert back to a learning rate of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=0.2</a:t>
                </a:r>
                <a:r>
                  <a:rPr lang="en-US" dirty="0"/>
                  <a:t>, which seems to be the optimum value for the learning rate. Let’s also increase the number of iterations. We can see that</a:t>
                </a:r>
                <a:r>
                  <a:rPr lang="en-US" baseline="0" dirty="0"/>
                  <a:t> with this learning rate the parameters eventually reach the optimum value after a large number of iterations.</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40</a:t>
            </a:fld>
            <a:endParaRPr lang="en-US"/>
          </a:p>
        </p:txBody>
      </p:sp>
    </p:spTree>
    <p:extLst>
      <p:ext uri="{BB962C8B-B14F-4D97-AF65-F5344CB8AC3E}">
        <p14:creationId xmlns:p14="http://schemas.microsoft.com/office/powerpoint/2010/main" val="3836756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revert back to a learning rate of </a:t>
                </a:r>
                <a:r>
                  <a:rPr lang="en-US" i="0">
                    <a:latin typeface="Cambria Math" panose="02040503050406030204" pitchFamily="18" charset="0"/>
                    <a:ea typeface="Cambria Math" panose="02040503050406030204" pitchFamily="18" charset="0"/>
                  </a:rPr>
                  <a:t>𝛼</a:t>
                </a:r>
                <a:r>
                  <a:rPr lang="en-US" b="0" i="0">
                    <a:latin typeface="Cambria Math" panose="02040503050406030204" pitchFamily="18" charset="0"/>
                    <a:ea typeface="Cambria Math" panose="02040503050406030204" pitchFamily="18" charset="0"/>
                  </a:rPr>
                  <a:t>=0.2</a:t>
                </a:r>
                <a:r>
                  <a:rPr lang="en-US" dirty="0"/>
                  <a:t>, which seems to be the optimum value for the learning rate. Let’s also increase the number of iterations. We can see that</a:t>
                </a:r>
                <a:r>
                  <a:rPr lang="en-US" baseline="0" dirty="0"/>
                  <a:t> with this learning rate the parameters eventually reach the optimum value after a large number of iterations.</a:t>
                </a:r>
                <a:endParaRPr lang="en-US" dirty="0"/>
              </a:p>
            </p:txBody>
          </p:sp>
        </mc:Fallback>
      </mc:AlternateContent>
      <p:sp>
        <p:nvSpPr>
          <p:cNvPr id="4" name="Slide Number Placeholder 3"/>
          <p:cNvSpPr>
            <a:spLocks noGrp="1"/>
          </p:cNvSpPr>
          <p:nvPr>
            <p:ph type="sldNum" sz="quarter" idx="5"/>
          </p:nvPr>
        </p:nvSpPr>
        <p:spPr/>
        <p:txBody>
          <a:bodyPr/>
          <a:lstStyle/>
          <a:p>
            <a:fld id="{0121AE29-B45F-F242-8D61-DBE0B535E348}" type="slidenum">
              <a:rPr lang="en-US" smtClean="0"/>
              <a:t>41</a:t>
            </a:fld>
            <a:endParaRPr lang="en-US"/>
          </a:p>
        </p:txBody>
      </p:sp>
    </p:spTree>
    <p:extLst>
      <p:ext uri="{BB962C8B-B14F-4D97-AF65-F5344CB8AC3E}">
        <p14:creationId xmlns:p14="http://schemas.microsoft.com/office/powerpoint/2010/main" val="353775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1AE29-B45F-F242-8D61-DBE0B535E348}" type="slidenum">
              <a:rPr lang="en-US" smtClean="0"/>
              <a:t>4</a:t>
            </a:fld>
            <a:endParaRPr lang="en-US"/>
          </a:p>
        </p:txBody>
      </p:sp>
    </p:spTree>
    <p:extLst>
      <p:ext uri="{BB962C8B-B14F-4D97-AF65-F5344CB8AC3E}">
        <p14:creationId xmlns:p14="http://schemas.microsoft.com/office/powerpoint/2010/main" val="3933864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E44C-45DB-FF55-573F-FBA87E8EB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8E71D-96D8-70E8-5483-038DC8E1C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EF965-E82D-F9B2-39E4-5CBACA7135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99B498-460A-D8B9-EFFD-8E78AFB02F66}"/>
              </a:ext>
            </a:extLst>
          </p:cNvPr>
          <p:cNvSpPr>
            <a:spLocks noGrp="1"/>
          </p:cNvSpPr>
          <p:nvPr>
            <p:ph type="sldNum" sz="quarter" idx="5"/>
          </p:nvPr>
        </p:nvSpPr>
        <p:spPr/>
        <p:txBody>
          <a:bodyPr/>
          <a:lstStyle/>
          <a:p>
            <a:fld id="{0121AE29-B45F-F242-8D61-DBE0B535E348}" type="slidenum">
              <a:rPr lang="en-US" smtClean="0"/>
              <a:t>5</a:t>
            </a:fld>
            <a:endParaRPr lang="en-US"/>
          </a:p>
        </p:txBody>
      </p:sp>
    </p:spTree>
    <p:extLst>
      <p:ext uri="{BB962C8B-B14F-4D97-AF65-F5344CB8AC3E}">
        <p14:creationId xmlns:p14="http://schemas.microsoft.com/office/powerpoint/2010/main" val="2740901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1AE29-B45F-F242-8D61-DBE0B535E348}" type="slidenum">
              <a:rPr lang="en-US" smtClean="0"/>
              <a:t>9</a:t>
            </a:fld>
            <a:endParaRPr lang="en-US"/>
          </a:p>
        </p:txBody>
      </p:sp>
    </p:spTree>
    <p:extLst>
      <p:ext uri="{BB962C8B-B14F-4D97-AF65-F5344CB8AC3E}">
        <p14:creationId xmlns:p14="http://schemas.microsoft.com/office/powerpoint/2010/main" val="360528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this simple example of fitting a linear data set using linear regression. </a:t>
            </a:r>
          </a:p>
          <a:p>
            <a:endParaRPr lang="en-US" dirty="0"/>
          </a:p>
          <a:p>
            <a:r>
              <a:rPr lang="en-US" dirty="0"/>
              <a:t>In this slide, you see the MATLAB code that generate a set of evenly spaced data. </a:t>
            </a:r>
          </a:p>
          <a:p>
            <a:endParaRPr lang="en-US" dirty="0"/>
          </a:p>
          <a:p>
            <a:r>
              <a:rPr lang="en-US" dirty="0"/>
              <a:t>The data set along the x-axis ranges from 0 to 5 with 100 data points.</a:t>
            </a:r>
          </a:p>
          <a:p>
            <a:endParaRPr lang="en-US" dirty="0"/>
          </a:p>
          <a:p>
            <a:r>
              <a:rPr lang="en-US" dirty="0"/>
              <a:t>The data set along the y-axis is generated using the function </a:t>
            </a:r>
            <a:r>
              <a:rPr lang="en-US" dirty="0" err="1"/>
              <a:t>addrandomfluctuations</a:t>
            </a:r>
            <a:r>
              <a:rPr lang="en-US" dirty="0"/>
              <a:t>(). The function takes in the x data set, the slope, m, the y-intercept, b, and the </a:t>
            </a:r>
            <a:r>
              <a:rPr lang="en-US" dirty="0" err="1"/>
              <a:t>fluctuationsize</a:t>
            </a:r>
            <a:r>
              <a:rPr lang="en-US" dirty="0"/>
              <a:t>, which I will explain in a bit.</a:t>
            </a:r>
          </a:p>
          <a:p>
            <a:endParaRPr lang="en-US" dirty="0"/>
          </a:p>
          <a:p>
            <a:r>
              <a:rPr lang="en-US" dirty="0"/>
              <a:t>This function generates the values of the y data set rom a simple linear equation of y = mx + b where m is the slope of the line and b is the y-intercept. However, I did add a random number at each data value for y just to give the data set a bit of a fluctuation to make it appear realistic. The size of the fluctuation is determined by the variable </a:t>
            </a:r>
            <a:r>
              <a:rPr lang="en-US" dirty="0" err="1"/>
              <a:t>fluctuationsize</a:t>
            </a:r>
            <a:r>
              <a:rPr lang="en-US" dirty="0"/>
              <a:t>.</a:t>
            </a:r>
          </a:p>
          <a:p>
            <a:endParaRPr lang="en-US" dirty="0"/>
          </a:p>
          <a:p>
            <a:r>
              <a:rPr lang="en-US" dirty="0"/>
              <a:t>Next, I set the values of the slope and the y-intercept before passing them on to the function.</a:t>
            </a:r>
          </a:p>
          <a:p>
            <a:endParaRPr lang="en-US" dirty="0"/>
          </a:p>
          <a:p>
            <a:r>
              <a:rPr lang="en-US" dirty="0"/>
              <a:t>Finally, the result is plotted.</a:t>
            </a:r>
          </a:p>
          <a:p>
            <a:endParaRPr lang="en-US" dirty="0"/>
          </a:p>
          <a:p>
            <a:r>
              <a:rPr lang="en-US" dirty="0"/>
              <a:t>Let’s run this program and see what happens. (Run for various values of </a:t>
            </a:r>
            <a:r>
              <a:rPr lang="en-US" dirty="0" err="1"/>
              <a:t>fluctuationsize</a:t>
            </a:r>
            <a:r>
              <a:rPr lang="en-US" dirty="0"/>
              <a:t>.)</a:t>
            </a:r>
          </a:p>
          <a:p>
            <a:endParaRPr lang="en-US" dirty="0"/>
          </a:p>
          <a:p>
            <a:r>
              <a:rPr lang="en-US" dirty="0"/>
              <a:t>As we see, the </a:t>
            </a:r>
            <a:r>
              <a:rPr lang="en-US" dirty="0" err="1"/>
              <a:t>fluctuationsize</a:t>
            </a:r>
            <a:r>
              <a:rPr lang="en-US" dirty="0"/>
              <a:t> gives the data set a more random looking data, which is what would you expect for a real data set. </a:t>
            </a:r>
          </a:p>
        </p:txBody>
      </p:sp>
      <p:sp>
        <p:nvSpPr>
          <p:cNvPr id="4" name="Slide Number Placeholder 3"/>
          <p:cNvSpPr>
            <a:spLocks noGrp="1"/>
          </p:cNvSpPr>
          <p:nvPr>
            <p:ph type="sldNum" sz="quarter" idx="5"/>
          </p:nvPr>
        </p:nvSpPr>
        <p:spPr/>
        <p:txBody>
          <a:bodyPr/>
          <a:lstStyle/>
          <a:p>
            <a:fld id="{0121AE29-B45F-F242-8D61-DBE0B535E348}" type="slidenum">
              <a:rPr lang="en-US" smtClean="0"/>
              <a:t>10</a:t>
            </a:fld>
            <a:endParaRPr lang="en-US"/>
          </a:p>
        </p:txBody>
      </p:sp>
    </p:spTree>
    <p:extLst>
      <p:ext uri="{BB962C8B-B14F-4D97-AF65-F5344CB8AC3E}">
        <p14:creationId xmlns:p14="http://schemas.microsoft.com/office/powerpoint/2010/main" val="969625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FCBE2-34B1-C848-760C-E3D2D19E5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F8A75-68CE-C683-AE6A-796BC448F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8E3DE-59B2-8461-8C90-364F59A883CE}"/>
              </a:ext>
            </a:extLst>
          </p:cNvPr>
          <p:cNvSpPr>
            <a:spLocks noGrp="1"/>
          </p:cNvSpPr>
          <p:nvPr>
            <p:ph type="body" idx="1"/>
          </p:nvPr>
        </p:nvSpPr>
        <p:spPr/>
        <p:txBody>
          <a:bodyPr/>
          <a:lstStyle/>
          <a:p>
            <a:r>
              <a:rPr lang="en-US" dirty="0"/>
              <a:t>In this slide, you see the Python code that generate a set of evenly spaced data. </a:t>
            </a:r>
          </a:p>
          <a:p>
            <a:endParaRPr lang="en-US" dirty="0"/>
          </a:p>
          <a:p>
            <a:r>
              <a:rPr lang="en-US" dirty="0"/>
              <a:t>The data set along the x-axis ranges from 0 to 5 with 100 data points.</a:t>
            </a:r>
          </a:p>
          <a:p>
            <a:endParaRPr lang="en-US" dirty="0"/>
          </a:p>
          <a:p>
            <a:r>
              <a:rPr lang="en-US" dirty="0"/>
              <a:t>The data set along the y-axis is generated using the function </a:t>
            </a:r>
            <a:r>
              <a:rPr lang="en-US" dirty="0" err="1"/>
              <a:t>addrandomfluctuations</a:t>
            </a:r>
            <a:r>
              <a:rPr lang="en-US" dirty="0"/>
              <a:t>(). The function takes in the x data set, the slope, m, the y-intercept, b, and the </a:t>
            </a:r>
            <a:r>
              <a:rPr lang="en-US" dirty="0" err="1"/>
              <a:t>fluctuationsize</a:t>
            </a:r>
            <a:r>
              <a:rPr lang="en-US" dirty="0"/>
              <a:t>, which I will explain in a bit.</a:t>
            </a:r>
          </a:p>
          <a:p>
            <a:endParaRPr lang="en-US" dirty="0"/>
          </a:p>
          <a:p>
            <a:r>
              <a:rPr lang="en-US" dirty="0"/>
              <a:t>This function generates the values of the y data set rom a simple linear equation of y = mx + b where m is the slope of the line and b is the y-intercept. However, I did add a random number at each data value for y just to give the data set a bit of a fluctuation to make it appear realistic. The size of the fluctuation is determined by the variable </a:t>
            </a:r>
            <a:r>
              <a:rPr lang="en-US" dirty="0" err="1"/>
              <a:t>fluctuationsize</a:t>
            </a:r>
            <a:r>
              <a:rPr lang="en-US" dirty="0"/>
              <a:t>.</a:t>
            </a:r>
          </a:p>
          <a:p>
            <a:endParaRPr lang="en-US" dirty="0"/>
          </a:p>
          <a:p>
            <a:r>
              <a:rPr lang="en-US" dirty="0"/>
              <a:t>Next, I set the values of the slope and the y-intercept before passing them on to the function.</a:t>
            </a:r>
          </a:p>
          <a:p>
            <a:endParaRPr lang="en-US" dirty="0"/>
          </a:p>
          <a:p>
            <a:r>
              <a:rPr lang="en-US" dirty="0"/>
              <a:t>Finally, the result is plotted.</a:t>
            </a:r>
          </a:p>
        </p:txBody>
      </p:sp>
      <p:sp>
        <p:nvSpPr>
          <p:cNvPr id="4" name="Slide Number Placeholder 3">
            <a:extLst>
              <a:ext uri="{FF2B5EF4-FFF2-40B4-BE49-F238E27FC236}">
                <a16:creationId xmlns:a16="http://schemas.microsoft.com/office/drawing/2014/main" id="{D219681C-3561-CF19-2C87-34600FCD5FEC}"/>
              </a:ext>
            </a:extLst>
          </p:cNvPr>
          <p:cNvSpPr>
            <a:spLocks noGrp="1"/>
          </p:cNvSpPr>
          <p:nvPr>
            <p:ph type="sldNum" sz="quarter" idx="5"/>
          </p:nvPr>
        </p:nvSpPr>
        <p:spPr/>
        <p:txBody>
          <a:bodyPr/>
          <a:lstStyle/>
          <a:p>
            <a:fld id="{0121AE29-B45F-F242-8D61-DBE0B535E348}" type="slidenum">
              <a:rPr lang="en-US" smtClean="0"/>
              <a:t>11</a:t>
            </a:fld>
            <a:endParaRPr lang="en-US"/>
          </a:p>
        </p:txBody>
      </p:sp>
    </p:spTree>
    <p:extLst>
      <p:ext uri="{BB962C8B-B14F-4D97-AF65-F5344CB8AC3E}">
        <p14:creationId xmlns:p14="http://schemas.microsoft.com/office/powerpoint/2010/main" val="30674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get this kind of data, it is easy for us to see that the data can be fitted by a straight line. To determine the exact description of the line, we solve for the slope of the line, m, and its y-intercept, b.</a:t>
            </a:r>
          </a:p>
          <a:p>
            <a:endParaRPr lang="en-US" dirty="0"/>
          </a:p>
          <a:p>
            <a:r>
              <a:rPr lang="en-US" dirty="0"/>
              <a:t>In this code, we used the MATLAB’s built-in linear regression function, called </a:t>
            </a:r>
            <a:r>
              <a:rPr lang="en-US" dirty="0" err="1"/>
              <a:t>polyfit</a:t>
            </a:r>
            <a:r>
              <a:rPr lang="en-US" dirty="0"/>
              <a:t>, and Python’s built-in linear regression function called </a:t>
            </a:r>
            <a:r>
              <a:rPr lang="en-US" dirty="0" err="1"/>
              <a:t>linregress</a:t>
            </a:r>
            <a:r>
              <a:rPr lang="en-US" dirty="0"/>
              <a:t>(). In Python, the </a:t>
            </a:r>
            <a:r>
              <a:rPr lang="en-US" dirty="0" err="1"/>
              <a:t>linregress</a:t>
            </a:r>
            <a:r>
              <a:rPr lang="en-US" dirty="0"/>
              <a:t>() function can be found in the SciPy module from its statistical function stats. Both functions give as output the slope and the y-intercept.</a:t>
            </a:r>
          </a:p>
          <a:p>
            <a:endParaRPr lang="en-US" dirty="0"/>
          </a:p>
          <a:p>
            <a:r>
              <a:rPr lang="en-US" dirty="0"/>
              <a:t>We use the </a:t>
            </a:r>
            <a:r>
              <a:rPr lang="en-US" dirty="0" err="1"/>
              <a:t>addrandomfluctuations</a:t>
            </a:r>
            <a:r>
              <a:rPr lang="en-US" dirty="0"/>
              <a:t> function to solve for the y data set, setting the fluctuation size to zero, and then plot the resulting line and compare it with the original generated data set.</a:t>
            </a:r>
          </a:p>
        </p:txBody>
      </p:sp>
      <p:sp>
        <p:nvSpPr>
          <p:cNvPr id="4" name="Slide Number Placeholder 3"/>
          <p:cNvSpPr>
            <a:spLocks noGrp="1"/>
          </p:cNvSpPr>
          <p:nvPr>
            <p:ph type="sldNum" sz="quarter" idx="5"/>
          </p:nvPr>
        </p:nvSpPr>
        <p:spPr/>
        <p:txBody>
          <a:bodyPr/>
          <a:lstStyle/>
          <a:p>
            <a:fld id="{0121AE29-B45F-F242-8D61-DBE0B535E348}" type="slidenum">
              <a:rPr lang="en-US" smtClean="0"/>
              <a:t>12</a:t>
            </a:fld>
            <a:endParaRPr lang="en-US"/>
          </a:p>
        </p:txBody>
      </p:sp>
    </p:spTree>
    <p:extLst>
      <p:ext uri="{BB962C8B-B14F-4D97-AF65-F5344CB8AC3E}">
        <p14:creationId xmlns:p14="http://schemas.microsoft.com/office/powerpoint/2010/main" val="396755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48A8-6650-BB45-9DC3-ECCE69E9E1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15E85-AB38-EA49-9AD8-CE1B15499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A2334B-E1E7-3046-9A1C-687E2DDDF8A5}"/>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37696465-A1E5-A24E-845F-4C1344F8B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836C9-15DC-E645-A25D-80EFC0AAB92A}"/>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91511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5D7C-0131-E647-9603-1006305CA3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4A47F1-5F4E-AB4F-B30F-39D0D975CE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56A88-F0E7-D449-85C1-A81F949FF085}"/>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39C26539-00A6-B04C-8539-ABCB53434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67D9F-189F-7847-B250-D42601D7CFD4}"/>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52545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495EA-EBCD-3149-B73F-C4622EB7C0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52C74F-ED8F-C84B-A73A-F5E30670DD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D1970-BFBC-C14C-9B67-074596CA8C34}"/>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B73DD978-DB21-4F48-8545-880F52AB2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88B01-BCCD-C246-841C-5E11D3075119}"/>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150613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9CDBC-152F-8E45-B7C4-2648EF157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568FD-AF55-C740-A74D-95A895D88F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2B878-8EA1-D549-B9CE-9A854582AE82}"/>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0C7A6B7E-D57F-824F-A5BA-837592A72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702BF-F597-6E46-A70E-28BB6B8184B1}"/>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932921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FD29-6409-384A-BEAD-85A244C0EF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CD138C-8A49-DF4F-8BFA-5FD6C63E79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09F53E-9B75-6A4D-82F6-5F47B7A59A67}"/>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235562A5-C85B-3047-8659-CE2D54E5C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1961E-7AD6-8943-8283-AE2B53EF8D03}"/>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202413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8780-1415-EC49-89C8-9D558E70A3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CD725-601D-4845-B9E0-508654BB61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AD37D-0B1B-BF4A-BF7F-68B535E21F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6FE66F-CAF1-7945-B8CB-40302D82555B}"/>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6" name="Footer Placeholder 5">
            <a:extLst>
              <a:ext uri="{FF2B5EF4-FFF2-40B4-BE49-F238E27FC236}">
                <a16:creationId xmlns:a16="http://schemas.microsoft.com/office/drawing/2014/main" id="{C669DC2C-D893-1642-97CD-2CD3E49C4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FF5FD-160F-6D4D-B992-6FB8AECC6B39}"/>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297917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3B1A-16F4-3849-B287-AAC1396B0B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A10805-4536-864F-ABC3-B2E55C98C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ACB682-40B8-D24E-8EE3-BD6A2F0523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9ED4B6-7A97-AF4A-A754-419C0E626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F22667-77FE-8640-B027-2DD01EDDD5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D0B4D-C30E-B842-838F-184A8DB7CD32}"/>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8" name="Footer Placeholder 7">
            <a:extLst>
              <a:ext uri="{FF2B5EF4-FFF2-40B4-BE49-F238E27FC236}">
                <a16:creationId xmlns:a16="http://schemas.microsoft.com/office/drawing/2014/main" id="{75DEEB4A-F010-A545-A687-F139D36064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146EB-F58F-8B41-96DD-A9B7A5365ED0}"/>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406003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64AC-C913-F940-B9B5-4E39C30D00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E7F1C2-F376-2B4A-A32D-17067F9FDB14}"/>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4" name="Footer Placeholder 3">
            <a:extLst>
              <a:ext uri="{FF2B5EF4-FFF2-40B4-BE49-F238E27FC236}">
                <a16:creationId xmlns:a16="http://schemas.microsoft.com/office/drawing/2014/main" id="{895D266E-F663-F54E-A559-6A11F0DA3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670F4-35D9-594D-88D8-DB22CBFEDE71}"/>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3265709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62C387-9BDC-7B43-941B-C8D0F3F47CDE}"/>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3" name="Footer Placeholder 2">
            <a:extLst>
              <a:ext uri="{FF2B5EF4-FFF2-40B4-BE49-F238E27FC236}">
                <a16:creationId xmlns:a16="http://schemas.microsoft.com/office/drawing/2014/main" id="{91E010DD-1A8A-9F46-A838-2E2A2D3B27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1B855-5107-4C4B-B2A2-CDC34EB79407}"/>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2028267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0A53-DA72-BE46-8BC6-F7E40CACC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6904A-640E-604A-B71C-7F27DAA64F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0BBAD1-9965-2340-81EB-14A3F0B4C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5246EF-90D5-6040-B9CC-A44769361C0B}"/>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6" name="Footer Placeholder 5">
            <a:extLst>
              <a:ext uri="{FF2B5EF4-FFF2-40B4-BE49-F238E27FC236}">
                <a16:creationId xmlns:a16="http://schemas.microsoft.com/office/drawing/2014/main" id="{19926B82-2225-5C4C-AE71-A8C7E144FD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44BAE-92CE-524E-876D-3E4A501B19C5}"/>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1602125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FAE4-280D-7C43-8D84-3D2D6B108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6A9D72-E162-914B-9C40-2F6E42EAD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320091-663E-9743-8573-2109ADD6C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98ABA6-6D99-F342-A8DF-8DDB34A62228}"/>
              </a:ext>
            </a:extLst>
          </p:cNvPr>
          <p:cNvSpPr>
            <a:spLocks noGrp="1"/>
          </p:cNvSpPr>
          <p:nvPr>
            <p:ph type="dt" sz="half" idx="10"/>
          </p:nvPr>
        </p:nvSpPr>
        <p:spPr/>
        <p:txBody>
          <a:bodyPr/>
          <a:lstStyle/>
          <a:p>
            <a:fld id="{05EF70C2-5653-E749-A6D6-3C1CBF4F443C}" type="datetimeFigureOut">
              <a:rPr lang="en-US" smtClean="0"/>
              <a:t>2/6/24</a:t>
            </a:fld>
            <a:endParaRPr lang="en-US"/>
          </a:p>
        </p:txBody>
      </p:sp>
      <p:sp>
        <p:nvSpPr>
          <p:cNvPr id="6" name="Footer Placeholder 5">
            <a:extLst>
              <a:ext uri="{FF2B5EF4-FFF2-40B4-BE49-F238E27FC236}">
                <a16:creationId xmlns:a16="http://schemas.microsoft.com/office/drawing/2014/main" id="{092BFDD3-7905-7242-8B8B-712D6C252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645D-3728-D34D-AA34-8D412CB80AFF}"/>
              </a:ext>
            </a:extLst>
          </p:cNvPr>
          <p:cNvSpPr>
            <a:spLocks noGrp="1"/>
          </p:cNvSpPr>
          <p:nvPr>
            <p:ph type="sldNum" sz="quarter" idx="12"/>
          </p:nvPr>
        </p:nvSpPr>
        <p:spPr/>
        <p:txBody>
          <a:bodyPr/>
          <a:lstStyle/>
          <a:p>
            <a:fld id="{01CBB784-51EE-6649-AD0E-35D3B70D2EEA}" type="slidenum">
              <a:rPr lang="en-US" smtClean="0"/>
              <a:t>‹#›</a:t>
            </a:fld>
            <a:endParaRPr lang="en-US"/>
          </a:p>
        </p:txBody>
      </p:sp>
    </p:spTree>
    <p:extLst>
      <p:ext uri="{BB962C8B-B14F-4D97-AF65-F5344CB8AC3E}">
        <p14:creationId xmlns:p14="http://schemas.microsoft.com/office/powerpoint/2010/main" val="3390845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B60A6-20BA-764A-A8A2-57D7F67D3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A8C057-8312-2540-B0B0-AAD5D5F7F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D5812-A91C-7644-8515-EA9458500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EF70C2-5653-E749-A6D6-3C1CBF4F443C}" type="datetimeFigureOut">
              <a:rPr lang="en-US" smtClean="0"/>
              <a:t>2/6/24</a:t>
            </a:fld>
            <a:endParaRPr lang="en-US"/>
          </a:p>
        </p:txBody>
      </p:sp>
      <p:sp>
        <p:nvSpPr>
          <p:cNvPr id="5" name="Footer Placeholder 4">
            <a:extLst>
              <a:ext uri="{FF2B5EF4-FFF2-40B4-BE49-F238E27FC236}">
                <a16:creationId xmlns:a16="http://schemas.microsoft.com/office/drawing/2014/main" id="{27C853AF-1B37-6248-9F09-D5968314AC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F18327-4AD2-C140-8D61-E8B5F34E06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BB784-51EE-6649-AD0E-35D3B70D2EEA}" type="slidenum">
              <a:rPr lang="en-US" smtClean="0"/>
              <a:t>‹#›</a:t>
            </a:fld>
            <a:endParaRPr lang="en-US"/>
          </a:p>
        </p:txBody>
      </p:sp>
    </p:spTree>
    <p:extLst>
      <p:ext uri="{BB962C8B-B14F-4D97-AF65-F5344CB8AC3E}">
        <p14:creationId xmlns:p14="http://schemas.microsoft.com/office/powerpoint/2010/main" val="2937603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50.png"/><Relationship Id="rId5"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0.png"/><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0.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hyperlink" Target="https://zeo.org/resources/blog/chatgpt-google-bard-microsoft-bing-claude-and-perplexity-which-is-the-right-ai-t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news.samsung.com/global/enter-the-new-era-of-mobile-ai-with-samsung-galaxy-s24-series" TargetMode="External"/><Relationship Id="rId5" Type="http://schemas.openxmlformats.org/officeDocument/2006/relationships/hyperlink" Target="https://www.toolify.ai/gpts/battle-of-ai-chatbots-google-bard-vs-chatgpt-vs-chatsonic-vs-perplexity-ai-67659" TargetMode="External"/><Relationship Id="rId4" Type="http://schemas.openxmlformats.org/officeDocument/2006/relationships/hyperlink" Target="https://medium.com/swlh/chatgpt-vs-bard-vs-perplexity-which-chatbot-knows-best-224c08f480d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1.png"/><Relationship Id="rId5" Type="http://schemas.openxmlformats.org/officeDocument/2006/relationships/image" Target="../media/image60.png"/><Relationship Id="rId4"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doi.org/10.1016/j.opelre.2019.02.00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148142413_03f5fbc015.jpg">
            <a:extLst>
              <a:ext uri="{FF2B5EF4-FFF2-40B4-BE49-F238E27FC236}">
                <a16:creationId xmlns:a16="http://schemas.microsoft.com/office/drawing/2014/main" id="{CBACC505-C92E-1C4B-8EF9-F34BC915939E}"/>
              </a:ext>
            </a:extLst>
          </p:cNvPr>
          <p:cNvPicPr>
            <a:picLocks noChangeAspect="1"/>
          </p:cNvPicPr>
          <p:nvPr/>
        </p:nvPicPr>
        <p:blipFill>
          <a:blip r:embed="rId3" cstate="print">
            <a:lum bright="80000"/>
          </a:blip>
          <a:stretch>
            <a:fillRect/>
          </a:stretch>
        </p:blipFill>
        <p:spPr>
          <a:xfrm>
            <a:off x="7975600" y="508000"/>
            <a:ext cx="4216400" cy="6350000"/>
          </a:xfrm>
          <a:prstGeom prst="rect">
            <a:avLst/>
          </a:prstGeom>
        </p:spPr>
      </p:pic>
      <p:sp>
        <p:nvSpPr>
          <p:cNvPr id="7" name="Subtitle 2">
            <a:extLst>
              <a:ext uri="{FF2B5EF4-FFF2-40B4-BE49-F238E27FC236}">
                <a16:creationId xmlns:a16="http://schemas.microsoft.com/office/drawing/2014/main" id="{018C9BD2-B3A6-E747-B2BC-BB762C017D76}"/>
              </a:ext>
            </a:extLst>
          </p:cNvPr>
          <p:cNvSpPr txBox="1">
            <a:spLocks/>
          </p:cNvSpPr>
          <p:nvPr/>
        </p:nvSpPr>
        <p:spPr>
          <a:xfrm>
            <a:off x="2590799" y="3962400"/>
            <a:ext cx="7252448"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spcBef>
                <a:spcPct val="20000"/>
              </a:spcBef>
            </a:pPr>
            <a:r>
              <a:rPr lang="en-PH" dirty="0">
                <a:solidFill>
                  <a:schemeClr val="tx1">
                    <a:tint val="75000"/>
                  </a:schemeClr>
                </a:solidFill>
              </a:rPr>
              <a:t>Ian Jasper A. Agulo, Ph.D.</a:t>
            </a:r>
          </a:p>
          <a:p>
            <a:pPr>
              <a:lnSpc>
                <a:spcPct val="80000"/>
              </a:lnSpc>
              <a:spcBef>
                <a:spcPct val="20000"/>
              </a:spcBef>
            </a:pPr>
            <a:r>
              <a:rPr lang="en-PH" dirty="0">
                <a:solidFill>
                  <a:schemeClr val="tx1">
                    <a:tint val="75000"/>
                  </a:schemeClr>
                </a:solidFill>
              </a:rPr>
              <a:t>Department of Physical Sciences</a:t>
            </a:r>
          </a:p>
          <a:p>
            <a:pPr>
              <a:lnSpc>
                <a:spcPct val="80000"/>
              </a:lnSpc>
              <a:spcBef>
                <a:spcPct val="20000"/>
              </a:spcBef>
            </a:pPr>
            <a:r>
              <a:rPr lang="en-PH" dirty="0">
                <a:solidFill>
                  <a:schemeClr val="tx1">
                    <a:tint val="75000"/>
                  </a:schemeClr>
                </a:solidFill>
              </a:rPr>
              <a:t>College of Science, University of the Philippines Baguio</a:t>
            </a:r>
          </a:p>
          <a:p>
            <a:endParaRPr lang="en-PH" dirty="0"/>
          </a:p>
        </p:txBody>
      </p:sp>
      <p:sp>
        <p:nvSpPr>
          <p:cNvPr id="10" name="Rectangle 9">
            <a:extLst>
              <a:ext uri="{FF2B5EF4-FFF2-40B4-BE49-F238E27FC236}">
                <a16:creationId xmlns:a16="http://schemas.microsoft.com/office/drawing/2014/main" id="{B22D75EB-1DD0-9344-9BB8-B1A729DF771D}"/>
              </a:ext>
            </a:extLst>
          </p:cNvPr>
          <p:cNvSpPr/>
          <p:nvPr/>
        </p:nvSpPr>
        <p:spPr>
          <a:xfrm>
            <a:off x="2018878" y="1738312"/>
            <a:ext cx="8396289" cy="2003371"/>
          </a:xfrm>
          <a:prstGeom prst="rect">
            <a:avLst/>
          </a:prstGeom>
          <a:noFill/>
        </p:spPr>
        <p:txBody>
          <a:bodyPr wrap="none" lIns="91440" tIns="45720" rIns="91440" bIns="45720">
            <a:norm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Machine Learning</a:t>
            </a:r>
          </a:p>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Crash Course</a:t>
            </a:r>
          </a:p>
        </p:txBody>
      </p:sp>
    </p:spTree>
    <p:extLst>
      <p:ext uri="{BB962C8B-B14F-4D97-AF65-F5344CB8AC3E}">
        <p14:creationId xmlns:p14="http://schemas.microsoft.com/office/powerpoint/2010/main" val="4181930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5FB3-E97D-135A-219E-902D184EE255}"/>
              </a:ext>
            </a:extLst>
          </p:cNvPr>
          <p:cNvSpPr>
            <a:spLocks noGrp="1"/>
          </p:cNvSpPr>
          <p:nvPr>
            <p:ph type="title"/>
          </p:nvPr>
        </p:nvSpPr>
        <p:spPr/>
        <p:txBody>
          <a:bodyPr/>
          <a:lstStyle/>
          <a:p>
            <a:r>
              <a:rPr lang="en-US" dirty="0"/>
              <a:t>Setting Up the Dataset in MATLAB</a:t>
            </a:r>
          </a:p>
        </p:txBody>
      </p:sp>
      <p:pic>
        <p:nvPicPr>
          <p:cNvPr id="4" name="Picture 3" descr="Text&#10;&#10;Description automatically generated">
            <a:extLst>
              <a:ext uri="{FF2B5EF4-FFF2-40B4-BE49-F238E27FC236}">
                <a16:creationId xmlns:a16="http://schemas.microsoft.com/office/drawing/2014/main" id="{50F16FDF-B143-F225-7EE3-1BA93FADDA83}"/>
              </a:ext>
            </a:extLst>
          </p:cNvPr>
          <p:cNvPicPr>
            <a:picLocks noChangeAspect="1"/>
          </p:cNvPicPr>
          <p:nvPr/>
        </p:nvPicPr>
        <p:blipFill>
          <a:blip r:embed="rId3"/>
          <a:stretch>
            <a:fillRect/>
          </a:stretch>
        </p:blipFill>
        <p:spPr>
          <a:xfrm>
            <a:off x="3871675" y="2048387"/>
            <a:ext cx="3759200" cy="1498600"/>
          </a:xfrm>
          <a:prstGeom prst="rect">
            <a:avLst/>
          </a:prstGeom>
        </p:spPr>
      </p:pic>
      <p:pic>
        <p:nvPicPr>
          <p:cNvPr id="10" name="Picture 9">
            <a:extLst>
              <a:ext uri="{FF2B5EF4-FFF2-40B4-BE49-F238E27FC236}">
                <a16:creationId xmlns:a16="http://schemas.microsoft.com/office/drawing/2014/main" id="{6C75BCD9-8DC0-51BF-9CB1-C2E5D9304AF1}"/>
              </a:ext>
            </a:extLst>
          </p:cNvPr>
          <p:cNvPicPr>
            <a:picLocks noChangeAspect="1"/>
          </p:cNvPicPr>
          <p:nvPr/>
        </p:nvPicPr>
        <p:blipFill>
          <a:blip r:embed="rId4"/>
          <a:stretch>
            <a:fillRect/>
          </a:stretch>
        </p:blipFill>
        <p:spPr>
          <a:xfrm>
            <a:off x="3871675" y="3786699"/>
            <a:ext cx="4448650" cy="1176420"/>
          </a:xfrm>
          <a:prstGeom prst="rect">
            <a:avLst/>
          </a:prstGeom>
        </p:spPr>
      </p:pic>
      <p:sp>
        <p:nvSpPr>
          <p:cNvPr id="13" name="Rounded Rectangle 12">
            <a:extLst>
              <a:ext uri="{FF2B5EF4-FFF2-40B4-BE49-F238E27FC236}">
                <a16:creationId xmlns:a16="http://schemas.microsoft.com/office/drawing/2014/main" id="{A3721AA3-D5ED-F1A2-9316-5AE0E451660B}"/>
              </a:ext>
            </a:extLst>
          </p:cNvPr>
          <p:cNvSpPr/>
          <p:nvPr/>
        </p:nvSpPr>
        <p:spPr>
          <a:xfrm>
            <a:off x="3871675" y="2491754"/>
            <a:ext cx="2304486" cy="226032"/>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B1491A6-D0E1-6B2A-0DAB-BCF8E3BE9A54}"/>
              </a:ext>
            </a:extLst>
          </p:cNvPr>
          <p:cNvSpPr/>
          <p:nvPr/>
        </p:nvSpPr>
        <p:spPr>
          <a:xfrm>
            <a:off x="4439829" y="4261893"/>
            <a:ext cx="1561672" cy="23288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7CF263C-D22C-31FD-9C19-F8075D2C983F}"/>
              </a:ext>
            </a:extLst>
          </p:cNvPr>
          <p:cNvSpPr/>
          <p:nvPr/>
        </p:nvSpPr>
        <p:spPr>
          <a:xfrm>
            <a:off x="4439829" y="4261893"/>
            <a:ext cx="3880496" cy="23288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3A9FD58-72E7-920A-DBBF-12F22957A667}"/>
              </a:ext>
            </a:extLst>
          </p:cNvPr>
          <p:cNvSpPr/>
          <p:nvPr/>
        </p:nvSpPr>
        <p:spPr>
          <a:xfrm>
            <a:off x="3871675" y="3812974"/>
            <a:ext cx="4359318" cy="232884"/>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6040908-E29D-6755-E3E7-4585B53DD99E}"/>
              </a:ext>
            </a:extLst>
          </p:cNvPr>
          <p:cNvSpPr/>
          <p:nvPr/>
        </p:nvSpPr>
        <p:spPr>
          <a:xfrm>
            <a:off x="3871674" y="2891165"/>
            <a:ext cx="2982581" cy="655822"/>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urved Connector 4">
            <a:extLst>
              <a:ext uri="{FF2B5EF4-FFF2-40B4-BE49-F238E27FC236}">
                <a16:creationId xmlns:a16="http://schemas.microsoft.com/office/drawing/2014/main" id="{E9C15738-C1DC-818F-3646-647EB53FA561}"/>
              </a:ext>
            </a:extLst>
          </p:cNvPr>
          <p:cNvCxnSpPr/>
          <p:nvPr/>
        </p:nvCxnSpPr>
        <p:spPr>
          <a:xfrm>
            <a:off x="2829455" y="2275719"/>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42F69F3-2480-2970-8977-F9F55A7F2305}"/>
              </a:ext>
            </a:extLst>
          </p:cNvPr>
          <p:cNvSpPr/>
          <p:nvPr/>
        </p:nvSpPr>
        <p:spPr>
          <a:xfrm>
            <a:off x="717755" y="1789471"/>
            <a:ext cx="2111700"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Creates an array from 0 to 5 with 100 elements</a:t>
            </a:r>
          </a:p>
        </p:txBody>
      </p:sp>
      <p:cxnSp>
        <p:nvCxnSpPr>
          <p:cNvPr id="7" name="Curved Connector 6">
            <a:extLst>
              <a:ext uri="{FF2B5EF4-FFF2-40B4-BE49-F238E27FC236}">
                <a16:creationId xmlns:a16="http://schemas.microsoft.com/office/drawing/2014/main" id="{126349D4-53F2-7C31-ED6A-372E443F55E3}"/>
              </a:ext>
            </a:extLst>
          </p:cNvPr>
          <p:cNvCxnSpPr>
            <a:cxnSpLocks/>
          </p:cNvCxnSpPr>
          <p:nvPr/>
        </p:nvCxnSpPr>
        <p:spPr>
          <a:xfrm flipV="1">
            <a:off x="2829454" y="3236099"/>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696700AF-83BF-2271-CC14-32BDD796BAC7}"/>
              </a:ext>
            </a:extLst>
          </p:cNvPr>
          <p:cNvSpPr/>
          <p:nvPr/>
        </p:nvSpPr>
        <p:spPr>
          <a:xfrm>
            <a:off x="521110" y="3117543"/>
            <a:ext cx="2308345"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Plots and </a:t>
            </a:r>
            <a:r>
              <a:rPr lang="en-US" i="1" dirty="0">
                <a:solidFill>
                  <a:schemeClr val="tx1"/>
                </a:solidFill>
              </a:rPr>
              <a:t>y</a:t>
            </a:r>
            <a:r>
              <a:rPr lang="en-US" dirty="0">
                <a:solidFill>
                  <a:schemeClr val="tx1"/>
                </a:solidFill>
              </a:rPr>
              <a:t> vs </a:t>
            </a:r>
            <a:r>
              <a:rPr lang="en-US" i="1" dirty="0">
                <a:solidFill>
                  <a:schemeClr val="tx1"/>
                </a:solidFill>
              </a:rPr>
              <a:t>x</a:t>
            </a:r>
            <a:r>
              <a:rPr lang="en-US" dirty="0">
                <a:solidFill>
                  <a:schemeClr val="tx1"/>
                </a:solidFill>
              </a:rPr>
              <a:t>, labels the axes and displays the grid lines</a:t>
            </a:r>
          </a:p>
        </p:txBody>
      </p:sp>
      <p:sp>
        <p:nvSpPr>
          <p:cNvPr id="25" name="Freeform 24">
            <a:extLst>
              <a:ext uri="{FF2B5EF4-FFF2-40B4-BE49-F238E27FC236}">
                <a16:creationId xmlns:a16="http://schemas.microsoft.com/office/drawing/2014/main" id="{9830F379-0A8D-9534-E77B-6DA58CB4D212}"/>
              </a:ext>
            </a:extLst>
          </p:cNvPr>
          <p:cNvSpPr/>
          <p:nvPr/>
        </p:nvSpPr>
        <p:spPr>
          <a:xfrm>
            <a:off x="7551174" y="2812026"/>
            <a:ext cx="471949" cy="973393"/>
          </a:xfrm>
          <a:custGeom>
            <a:avLst/>
            <a:gdLst>
              <a:gd name="connsiteX0" fmla="*/ 0 w 471949"/>
              <a:gd name="connsiteY0" fmla="*/ 0 h 973393"/>
              <a:gd name="connsiteX1" fmla="*/ 324465 w 471949"/>
              <a:gd name="connsiteY1" fmla="*/ 167148 h 973393"/>
              <a:gd name="connsiteX2" fmla="*/ 452284 w 471949"/>
              <a:gd name="connsiteY2" fmla="*/ 747251 h 973393"/>
              <a:gd name="connsiteX3" fmla="*/ 471949 w 471949"/>
              <a:gd name="connsiteY3" fmla="*/ 973393 h 973393"/>
            </a:gdLst>
            <a:ahLst/>
            <a:cxnLst>
              <a:cxn ang="0">
                <a:pos x="connsiteX0" y="connsiteY0"/>
              </a:cxn>
              <a:cxn ang="0">
                <a:pos x="connsiteX1" y="connsiteY1"/>
              </a:cxn>
              <a:cxn ang="0">
                <a:pos x="connsiteX2" y="connsiteY2"/>
              </a:cxn>
              <a:cxn ang="0">
                <a:pos x="connsiteX3" y="connsiteY3"/>
              </a:cxn>
            </a:cxnLst>
            <a:rect l="l" t="t" r="r" b="b"/>
            <a:pathLst>
              <a:path w="471949" h="973393">
                <a:moveTo>
                  <a:pt x="0" y="0"/>
                </a:moveTo>
                <a:cubicBezTo>
                  <a:pt x="124542" y="21303"/>
                  <a:pt x="249084" y="42606"/>
                  <a:pt x="324465" y="167148"/>
                </a:cubicBezTo>
                <a:cubicBezTo>
                  <a:pt x="399846" y="291690"/>
                  <a:pt x="427703" y="612877"/>
                  <a:pt x="452284" y="747251"/>
                </a:cubicBezTo>
                <a:cubicBezTo>
                  <a:pt x="476865" y="881625"/>
                  <a:pt x="467033" y="932425"/>
                  <a:pt x="471949" y="973393"/>
                </a:cubicBezTo>
              </a:path>
            </a:pathLst>
          </a:custGeom>
          <a:noFill/>
          <a:ln w="38100">
            <a:solidFill>
              <a:schemeClr val="accent6">
                <a:lumMod val="75000"/>
              </a:schemeClr>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urved Connector 25">
            <a:extLst>
              <a:ext uri="{FF2B5EF4-FFF2-40B4-BE49-F238E27FC236}">
                <a16:creationId xmlns:a16="http://schemas.microsoft.com/office/drawing/2014/main" id="{C94FE62E-D4D6-33AD-58B5-316FA1B32C2B}"/>
              </a:ext>
            </a:extLst>
          </p:cNvPr>
          <p:cNvCxnSpPr>
            <a:cxnSpLocks/>
          </p:cNvCxnSpPr>
          <p:nvPr/>
        </p:nvCxnSpPr>
        <p:spPr>
          <a:xfrm flipH="1">
            <a:off x="8262726" y="3587603"/>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7F6E976-96F0-48D8-71CC-044FF5EB0677}"/>
              </a:ext>
            </a:extLst>
          </p:cNvPr>
          <p:cNvSpPr/>
          <p:nvPr/>
        </p:nvSpPr>
        <p:spPr>
          <a:xfrm>
            <a:off x="9304944" y="3082829"/>
            <a:ext cx="2111700"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 that adds fluctuations to the vertical data set</a:t>
            </a:r>
          </a:p>
        </p:txBody>
      </p:sp>
      <p:sp>
        <p:nvSpPr>
          <p:cNvPr id="29" name="Rounded Rectangle 28">
            <a:extLst>
              <a:ext uri="{FF2B5EF4-FFF2-40B4-BE49-F238E27FC236}">
                <a16:creationId xmlns:a16="http://schemas.microsoft.com/office/drawing/2014/main" id="{231E7D60-ED25-57FB-07CA-B2BADC0AC22B}"/>
              </a:ext>
            </a:extLst>
          </p:cNvPr>
          <p:cNvSpPr/>
          <p:nvPr/>
        </p:nvSpPr>
        <p:spPr>
          <a:xfrm>
            <a:off x="4107035" y="5520335"/>
            <a:ext cx="1988965" cy="639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component of </a:t>
            </a:r>
            <a:r>
              <a:rPr lang="en-US" i="1" dirty="0" err="1">
                <a:solidFill>
                  <a:schemeClr val="tx1"/>
                </a:solidFill>
              </a:rPr>
              <a:t>yrand</a:t>
            </a:r>
            <a:endParaRPr lang="en-US" dirty="0">
              <a:solidFill>
                <a:schemeClr val="tx1"/>
              </a:solidFill>
            </a:endParaRPr>
          </a:p>
        </p:txBody>
      </p:sp>
      <p:cxnSp>
        <p:nvCxnSpPr>
          <p:cNvPr id="30" name="Curved Connector 29">
            <a:extLst>
              <a:ext uri="{FF2B5EF4-FFF2-40B4-BE49-F238E27FC236}">
                <a16:creationId xmlns:a16="http://schemas.microsoft.com/office/drawing/2014/main" id="{65123966-26D8-37E5-8D44-39DAC477E2B6}"/>
              </a:ext>
            </a:extLst>
          </p:cNvPr>
          <p:cNvCxnSpPr>
            <a:cxnSpLocks/>
          </p:cNvCxnSpPr>
          <p:nvPr/>
        </p:nvCxnSpPr>
        <p:spPr>
          <a:xfrm rot="16200000">
            <a:off x="4699555" y="4836993"/>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3C0284DA-82E2-0708-744C-585CF8616020}"/>
              </a:ext>
            </a:extLst>
          </p:cNvPr>
          <p:cNvCxnSpPr>
            <a:cxnSpLocks/>
          </p:cNvCxnSpPr>
          <p:nvPr/>
        </p:nvCxnSpPr>
        <p:spPr>
          <a:xfrm rot="5400000" flipH="1">
            <a:off x="6572069" y="4836993"/>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8A0C299-38DC-69D4-4924-480257185D2C}"/>
              </a:ext>
            </a:extLst>
          </p:cNvPr>
          <p:cNvSpPr/>
          <p:nvPr/>
        </p:nvSpPr>
        <p:spPr>
          <a:xfrm>
            <a:off x="6380077" y="5510503"/>
            <a:ext cx="1741368" cy="841136"/>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Randomized component of </a:t>
            </a:r>
            <a:r>
              <a:rPr lang="en-US" i="1" dirty="0" err="1">
                <a:solidFill>
                  <a:schemeClr val="tx1"/>
                </a:solidFill>
              </a:rPr>
              <a:t>yrand</a:t>
            </a:r>
            <a:endParaRPr lang="en-US" dirty="0">
              <a:solidFill>
                <a:schemeClr val="tx1"/>
              </a:solidFill>
            </a:endParaRPr>
          </a:p>
        </p:txBody>
      </p:sp>
    </p:spTree>
    <p:extLst>
      <p:ext uri="{BB962C8B-B14F-4D97-AF65-F5344CB8AC3E}">
        <p14:creationId xmlns:p14="http://schemas.microsoft.com/office/powerpoint/2010/main" val="315938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779C-0E1B-B7DC-6E7C-FB0F214BD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169C4-4998-DA98-E4E9-7989850E69CF}"/>
              </a:ext>
            </a:extLst>
          </p:cNvPr>
          <p:cNvSpPr>
            <a:spLocks noGrp="1"/>
          </p:cNvSpPr>
          <p:nvPr>
            <p:ph type="title"/>
          </p:nvPr>
        </p:nvSpPr>
        <p:spPr/>
        <p:txBody>
          <a:bodyPr/>
          <a:lstStyle/>
          <a:p>
            <a:r>
              <a:rPr lang="en-US" dirty="0"/>
              <a:t>Setting Up the Dataset in Python</a:t>
            </a:r>
          </a:p>
        </p:txBody>
      </p:sp>
      <p:pic>
        <p:nvPicPr>
          <p:cNvPr id="12" name="Picture 11" descr="Graphical user interface, text, application, email&#10;&#10;Description automatically generated">
            <a:extLst>
              <a:ext uri="{FF2B5EF4-FFF2-40B4-BE49-F238E27FC236}">
                <a16:creationId xmlns:a16="http://schemas.microsoft.com/office/drawing/2014/main" id="{31FD77C3-D848-3730-826F-757420B81313}"/>
              </a:ext>
            </a:extLst>
          </p:cNvPr>
          <p:cNvPicPr>
            <a:picLocks noChangeAspect="1"/>
          </p:cNvPicPr>
          <p:nvPr/>
        </p:nvPicPr>
        <p:blipFill>
          <a:blip r:embed="rId3"/>
          <a:stretch>
            <a:fillRect/>
          </a:stretch>
        </p:blipFill>
        <p:spPr>
          <a:xfrm>
            <a:off x="3645171" y="1718173"/>
            <a:ext cx="6190590" cy="4380345"/>
          </a:xfrm>
          <a:prstGeom prst="rect">
            <a:avLst/>
          </a:prstGeom>
        </p:spPr>
      </p:pic>
      <p:sp>
        <p:nvSpPr>
          <p:cNvPr id="16" name="Rounded Rectangle 15">
            <a:extLst>
              <a:ext uri="{FF2B5EF4-FFF2-40B4-BE49-F238E27FC236}">
                <a16:creationId xmlns:a16="http://schemas.microsoft.com/office/drawing/2014/main" id="{BBFE2EA4-9B75-0753-2FFC-AF6021F0BA1D}"/>
              </a:ext>
            </a:extLst>
          </p:cNvPr>
          <p:cNvSpPr/>
          <p:nvPr/>
        </p:nvSpPr>
        <p:spPr>
          <a:xfrm>
            <a:off x="3645170" y="4750191"/>
            <a:ext cx="2336925" cy="21575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27527DE-5A1A-D9D5-0EA5-0B2DDC02490E}"/>
              </a:ext>
            </a:extLst>
          </p:cNvPr>
          <p:cNvSpPr/>
          <p:nvPr/>
        </p:nvSpPr>
        <p:spPr>
          <a:xfrm>
            <a:off x="3999183" y="3472486"/>
            <a:ext cx="2085654" cy="21575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159410-7554-D3A8-7748-E8A55CD9799A}"/>
              </a:ext>
            </a:extLst>
          </p:cNvPr>
          <p:cNvSpPr/>
          <p:nvPr/>
        </p:nvSpPr>
        <p:spPr>
          <a:xfrm>
            <a:off x="3999183" y="3462212"/>
            <a:ext cx="5836578" cy="2260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004D81FB-44A2-2A8A-D926-5F7939628346}"/>
              </a:ext>
            </a:extLst>
          </p:cNvPr>
          <p:cNvSpPr/>
          <p:nvPr/>
        </p:nvSpPr>
        <p:spPr>
          <a:xfrm>
            <a:off x="3645170" y="2410538"/>
            <a:ext cx="4689708" cy="2260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4E5E16A-AD19-3FC1-EC03-79C548B2CA6A}"/>
              </a:ext>
            </a:extLst>
          </p:cNvPr>
          <p:cNvSpPr/>
          <p:nvPr/>
        </p:nvSpPr>
        <p:spPr>
          <a:xfrm>
            <a:off x="3645170" y="5172636"/>
            <a:ext cx="1782121" cy="855259"/>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C19E6CD7-559F-6FF4-8B67-9D08F30D23A1}"/>
              </a:ext>
            </a:extLst>
          </p:cNvPr>
          <p:cNvCxnSpPr>
            <a:cxnSpLocks/>
          </p:cNvCxnSpPr>
          <p:nvPr/>
        </p:nvCxnSpPr>
        <p:spPr>
          <a:xfrm>
            <a:off x="2602950" y="4561883"/>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60863D08-4BDE-888A-A3D1-D381F7F2B5AA}"/>
              </a:ext>
            </a:extLst>
          </p:cNvPr>
          <p:cNvSpPr/>
          <p:nvPr/>
        </p:nvSpPr>
        <p:spPr>
          <a:xfrm>
            <a:off x="838200" y="3504193"/>
            <a:ext cx="1742174" cy="1293006"/>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Creates an array from 0 to 5 with 100 elements</a:t>
            </a:r>
          </a:p>
        </p:txBody>
      </p:sp>
      <p:cxnSp>
        <p:nvCxnSpPr>
          <p:cNvPr id="6" name="Curved Connector 5">
            <a:extLst>
              <a:ext uri="{FF2B5EF4-FFF2-40B4-BE49-F238E27FC236}">
                <a16:creationId xmlns:a16="http://schemas.microsoft.com/office/drawing/2014/main" id="{6FFF23D8-1322-25DC-C5F7-179B54B67513}"/>
              </a:ext>
            </a:extLst>
          </p:cNvPr>
          <p:cNvCxnSpPr>
            <a:cxnSpLocks/>
          </p:cNvCxnSpPr>
          <p:nvPr/>
        </p:nvCxnSpPr>
        <p:spPr>
          <a:xfrm flipV="1">
            <a:off x="2602949" y="5717605"/>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79EC33D-7C75-6B55-4C69-C56F3290A016}"/>
              </a:ext>
            </a:extLst>
          </p:cNvPr>
          <p:cNvSpPr/>
          <p:nvPr/>
        </p:nvSpPr>
        <p:spPr>
          <a:xfrm>
            <a:off x="860771" y="5172636"/>
            <a:ext cx="1742175" cy="13469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Plots and </a:t>
            </a:r>
            <a:r>
              <a:rPr lang="en-US" i="1" dirty="0">
                <a:solidFill>
                  <a:schemeClr val="tx1"/>
                </a:solidFill>
              </a:rPr>
              <a:t>y</a:t>
            </a:r>
            <a:r>
              <a:rPr lang="en-US" dirty="0">
                <a:solidFill>
                  <a:schemeClr val="tx1"/>
                </a:solidFill>
              </a:rPr>
              <a:t> vs </a:t>
            </a:r>
            <a:r>
              <a:rPr lang="en-US" i="1" dirty="0">
                <a:solidFill>
                  <a:schemeClr val="tx1"/>
                </a:solidFill>
              </a:rPr>
              <a:t>x</a:t>
            </a:r>
            <a:r>
              <a:rPr lang="en-US" dirty="0">
                <a:solidFill>
                  <a:schemeClr val="tx1"/>
                </a:solidFill>
              </a:rPr>
              <a:t>, labels the axes and displays the grid lines</a:t>
            </a:r>
          </a:p>
        </p:txBody>
      </p:sp>
      <p:cxnSp>
        <p:nvCxnSpPr>
          <p:cNvPr id="8" name="Curved Connector 7">
            <a:extLst>
              <a:ext uri="{FF2B5EF4-FFF2-40B4-BE49-F238E27FC236}">
                <a16:creationId xmlns:a16="http://schemas.microsoft.com/office/drawing/2014/main" id="{FE890491-2C5E-C543-AC79-9BBAF8538C85}"/>
              </a:ext>
            </a:extLst>
          </p:cNvPr>
          <p:cNvCxnSpPr>
            <a:cxnSpLocks/>
          </p:cNvCxnSpPr>
          <p:nvPr/>
        </p:nvCxnSpPr>
        <p:spPr>
          <a:xfrm flipH="1">
            <a:off x="8357457" y="2195462"/>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FB2962BF-5EAF-BEC8-4465-965262A6C924}"/>
              </a:ext>
            </a:extLst>
          </p:cNvPr>
          <p:cNvSpPr/>
          <p:nvPr/>
        </p:nvSpPr>
        <p:spPr>
          <a:xfrm>
            <a:off x="9399675" y="1690688"/>
            <a:ext cx="2111700"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 that adds fluctuations to the vertical data set</a:t>
            </a:r>
          </a:p>
        </p:txBody>
      </p:sp>
      <p:sp>
        <p:nvSpPr>
          <p:cNvPr id="11" name="Rounded Rectangle 10">
            <a:extLst>
              <a:ext uri="{FF2B5EF4-FFF2-40B4-BE49-F238E27FC236}">
                <a16:creationId xmlns:a16="http://schemas.microsoft.com/office/drawing/2014/main" id="{7A1671EA-376D-50D3-C61F-55C7FC060368}"/>
              </a:ext>
            </a:extLst>
          </p:cNvPr>
          <p:cNvSpPr/>
          <p:nvPr/>
        </p:nvSpPr>
        <p:spPr>
          <a:xfrm>
            <a:off x="4995542" y="4200197"/>
            <a:ext cx="2856024" cy="313689"/>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 component of </a:t>
            </a:r>
            <a:r>
              <a:rPr lang="en-US" i="1" dirty="0" err="1">
                <a:solidFill>
                  <a:schemeClr val="tx1"/>
                </a:solidFill>
              </a:rPr>
              <a:t>yrand</a:t>
            </a:r>
            <a:endParaRPr lang="en-US" dirty="0">
              <a:solidFill>
                <a:schemeClr val="tx1"/>
              </a:solidFill>
            </a:endParaRPr>
          </a:p>
        </p:txBody>
      </p:sp>
      <p:cxnSp>
        <p:nvCxnSpPr>
          <p:cNvPr id="14" name="Curved Connector 13">
            <a:extLst>
              <a:ext uri="{FF2B5EF4-FFF2-40B4-BE49-F238E27FC236}">
                <a16:creationId xmlns:a16="http://schemas.microsoft.com/office/drawing/2014/main" id="{9F1683AF-AB18-EA48-C1A5-AAC6B0B75B80}"/>
              </a:ext>
            </a:extLst>
          </p:cNvPr>
          <p:cNvCxnSpPr>
            <a:cxnSpLocks/>
          </p:cNvCxnSpPr>
          <p:nvPr/>
        </p:nvCxnSpPr>
        <p:spPr>
          <a:xfrm rot="5400000" flipH="1" flipV="1">
            <a:off x="5189578" y="3775548"/>
            <a:ext cx="515840" cy="363742"/>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D06C9FA-03CD-C3BC-216A-EE1B4FF71AC3}"/>
              </a:ext>
            </a:extLst>
          </p:cNvPr>
          <p:cNvCxnSpPr>
            <a:cxnSpLocks/>
          </p:cNvCxnSpPr>
          <p:nvPr/>
        </p:nvCxnSpPr>
        <p:spPr>
          <a:xfrm rot="5400000" flipH="1">
            <a:off x="8058503" y="4060406"/>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5B6A8A54-6640-3FF6-93BE-5FEA240D2DC2}"/>
              </a:ext>
            </a:extLst>
          </p:cNvPr>
          <p:cNvSpPr/>
          <p:nvPr/>
        </p:nvSpPr>
        <p:spPr>
          <a:xfrm>
            <a:off x="7866511" y="4733916"/>
            <a:ext cx="1741368" cy="841136"/>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Randomized component of </a:t>
            </a:r>
            <a:r>
              <a:rPr lang="en-US" i="1" dirty="0" err="1">
                <a:solidFill>
                  <a:schemeClr val="tx1"/>
                </a:solidFill>
              </a:rPr>
              <a:t>yrand</a:t>
            </a:r>
            <a:endParaRPr lang="en-US" dirty="0">
              <a:solidFill>
                <a:schemeClr val="tx1"/>
              </a:solidFill>
            </a:endParaRPr>
          </a:p>
        </p:txBody>
      </p:sp>
    </p:spTree>
    <p:extLst>
      <p:ext uri="{BB962C8B-B14F-4D97-AF65-F5344CB8AC3E}">
        <p14:creationId xmlns:p14="http://schemas.microsoft.com/office/powerpoint/2010/main" val="3227684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ext&#10;&#10;Description automatically generated with medium confidence">
            <a:extLst>
              <a:ext uri="{FF2B5EF4-FFF2-40B4-BE49-F238E27FC236}">
                <a16:creationId xmlns:a16="http://schemas.microsoft.com/office/drawing/2014/main" id="{8D387967-02B3-E8F4-08AB-04D6F83318A5}"/>
              </a:ext>
            </a:extLst>
          </p:cNvPr>
          <p:cNvPicPr>
            <a:picLocks noChangeAspect="1"/>
          </p:cNvPicPr>
          <p:nvPr/>
        </p:nvPicPr>
        <p:blipFill>
          <a:blip r:embed="rId3"/>
          <a:stretch>
            <a:fillRect/>
          </a:stretch>
        </p:blipFill>
        <p:spPr>
          <a:xfrm>
            <a:off x="3557600" y="2423208"/>
            <a:ext cx="4521200" cy="1739900"/>
          </a:xfrm>
          <a:prstGeom prst="rect">
            <a:avLst/>
          </a:prstGeom>
        </p:spPr>
      </p:pic>
      <p:sp>
        <p:nvSpPr>
          <p:cNvPr id="2" name="Title 1">
            <a:extLst>
              <a:ext uri="{FF2B5EF4-FFF2-40B4-BE49-F238E27FC236}">
                <a16:creationId xmlns:a16="http://schemas.microsoft.com/office/drawing/2014/main" id="{A2E0CA67-2AA1-C18C-E8F3-B9D2D7A85F40}"/>
              </a:ext>
            </a:extLst>
          </p:cNvPr>
          <p:cNvSpPr>
            <a:spLocks noGrp="1"/>
          </p:cNvSpPr>
          <p:nvPr>
            <p:ph type="title"/>
          </p:nvPr>
        </p:nvSpPr>
        <p:spPr/>
        <p:txBody>
          <a:bodyPr/>
          <a:lstStyle/>
          <a:p>
            <a:r>
              <a:rPr lang="en-US" dirty="0"/>
              <a:t>Linear Regression in MATLAB</a:t>
            </a:r>
          </a:p>
        </p:txBody>
      </p:sp>
      <p:sp>
        <p:nvSpPr>
          <p:cNvPr id="9" name="Rounded Rectangle 8">
            <a:extLst>
              <a:ext uri="{FF2B5EF4-FFF2-40B4-BE49-F238E27FC236}">
                <a16:creationId xmlns:a16="http://schemas.microsoft.com/office/drawing/2014/main" id="{D03AEC60-2866-5EA9-0130-2E221D9383A7}"/>
              </a:ext>
            </a:extLst>
          </p:cNvPr>
          <p:cNvSpPr/>
          <p:nvPr/>
        </p:nvSpPr>
        <p:spPr>
          <a:xfrm>
            <a:off x="3557600" y="2435669"/>
            <a:ext cx="1915258" cy="265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CFECFB-2160-ECA1-9BFC-AE3E8E9EB175}"/>
              </a:ext>
            </a:extLst>
          </p:cNvPr>
          <p:cNvSpPr/>
          <p:nvPr/>
        </p:nvSpPr>
        <p:spPr>
          <a:xfrm>
            <a:off x="3547209" y="2657203"/>
            <a:ext cx="4440248" cy="21623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5CD3F0F-7676-F40B-FC07-664ED236C1FE}"/>
              </a:ext>
            </a:extLst>
          </p:cNvPr>
          <p:cNvSpPr/>
          <p:nvPr/>
        </p:nvSpPr>
        <p:spPr>
          <a:xfrm>
            <a:off x="3557600" y="3035689"/>
            <a:ext cx="4521200" cy="1139880"/>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0DDB43A6-48DA-D6A6-B63D-73D9B66BE196}"/>
              </a:ext>
            </a:extLst>
          </p:cNvPr>
          <p:cNvCxnSpPr/>
          <p:nvPr/>
        </p:nvCxnSpPr>
        <p:spPr>
          <a:xfrm>
            <a:off x="2504990" y="2198890"/>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4C325602-7A0B-74A5-38F3-CCF442D6A6F5}"/>
              </a:ext>
            </a:extLst>
          </p:cNvPr>
          <p:cNvSpPr/>
          <p:nvPr/>
        </p:nvSpPr>
        <p:spPr>
          <a:xfrm>
            <a:off x="393290" y="1712642"/>
            <a:ext cx="2111700" cy="132304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Returns the coefficients for a polynomial that is a best fit for the data set</a:t>
            </a:r>
          </a:p>
        </p:txBody>
      </p:sp>
      <p:cxnSp>
        <p:nvCxnSpPr>
          <p:cNvPr id="5" name="Curved Connector 4">
            <a:extLst>
              <a:ext uri="{FF2B5EF4-FFF2-40B4-BE49-F238E27FC236}">
                <a16:creationId xmlns:a16="http://schemas.microsoft.com/office/drawing/2014/main" id="{84E7C8D5-5C96-2FB6-031D-D35DAF1E1C45}"/>
              </a:ext>
            </a:extLst>
          </p:cNvPr>
          <p:cNvCxnSpPr>
            <a:cxnSpLocks/>
          </p:cNvCxnSpPr>
          <p:nvPr/>
        </p:nvCxnSpPr>
        <p:spPr>
          <a:xfrm flipH="1">
            <a:off x="7987457" y="2449899"/>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090864E5-B5B1-F09D-4E23-C367CA916576}"/>
              </a:ext>
            </a:extLst>
          </p:cNvPr>
          <p:cNvSpPr/>
          <p:nvPr/>
        </p:nvSpPr>
        <p:spPr>
          <a:xfrm>
            <a:off x="9029674" y="1945125"/>
            <a:ext cx="2324125" cy="148387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Generates a new data set, </a:t>
            </a:r>
            <a:r>
              <a:rPr lang="en-US" i="1" dirty="0" err="1">
                <a:solidFill>
                  <a:schemeClr val="tx1"/>
                </a:solidFill>
              </a:rPr>
              <a:t>ylr</a:t>
            </a:r>
            <a:r>
              <a:rPr lang="en-US" i="1" dirty="0">
                <a:solidFill>
                  <a:schemeClr val="tx1"/>
                </a:solidFill>
              </a:rPr>
              <a:t>, </a:t>
            </a:r>
            <a:r>
              <a:rPr lang="en-US" dirty="0">
                <a:solidFill>
                  <a:schemeClr val="tx1"/>
                </a:solidFill>
              </a:rPr>
              <a:t>based on the coefficients, </a:t>
            </a:r>
            <a:r>
              <a:rPr lang="en-US" i="1" dirty="0">
                <a:solidFill>
                  <a:schemeClr val="tx1"/>
                </a:solidFill>
              </a:rPr>
              <a:t>p</a:t>
            </a:r>
          </a:p>
          <a:p>
            <a:pPr algn="ctr"/>
            <a:r>
              <a:rPr lang="en-US" i="1" dirty="0">
                <a:solidFill>
                  <a:schemeClr val="tx1"/>
                </a:solidFill>
              </a:rPr>
              <a:t>p(1) </a:t>
            </a:r>
            <a:r>
              <a:rPr lang="en-US" dirty="0">
                <a:solidFill>
                  <a:schemeClr val="tx1"/>
                </a:solidFill>
              </a:rPr>
              <a:t>is the slope</a:t>
            </a:r>
          </a:p>
          <a:p>
            <a:pPr algn="ctr"/>
            <a:r>
              <a:rPr lang="en-US" i="1" dirty="0">
                <a:solidFill>
                  <a:schemeClr val="tx1"/>
                </a:solidFill>
              </a:rPr>
              <a:t>p(2)</a:t>
            </a:r>
            <a:r>
              <a:rPr lang="en-US" dirty="0">
                <a:solidFill>
                  <a:schemeClr val="tx1"/>
                </a:solidFill>
              </a:rPr>
              <a:t> is the y-intercept</a:t>
            </a:r>
            <a:endParaRPr lang="en-US" i="1" dirty="0">
              <a:solidFill>
                <a:schemeClr val="tx1"/>
              </a:solidFill>
            </a:endParaRPr>
          </a:p>
        </p:txBody>
      </p:sp>
      <p:sp>
        <p:nvSpPr>
          <p:cNvPr id="13" name="Rounded Rectangle 12">
            <a:extLst>
              <a:ext uri="{FF2B5EF4-FFF2-40B4-BE49-F238E27FC236}">
                <a16:creationId xmlns:a16="http://schemas.microsoft.com/office/drawing/2014/main" id="{1BEEA128-2DBD-9B73-B59D-27BCED3266CC}"/>
              </a:ext>
            </a:extLst>
          </p:cNvPr>
          <p:cNvSpPr/>
          <p:nvPr/>
        </p:nvSpPr>
        <p:spPr>
          <a:xfrm>
            <a:off x="2156045" y="5219580"/>
            <a:ext cx="3654820"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Plots both </a:t>
            </a:r>
            <a:r>
              <a:rPr lang="en-US" i="1" dirty="0">
                <a:solidFill>
                  <a:schemeClr val="tx1"/>
                </a:solidFill>
              </a:rPr>
              <a:t>y</a:t>
            </a:r>
            <a:r>
              <a:rPr lang="en-US" dirty="0">
                <a:solidFill>
                  <a:schemeClr val="tx1"/>
                </a:solidFill>
              </a:rPr>
              <a:t> vs </a:t>
            </a:r>
            <a:r>
              <a:rPr lang="en-US" i="1" dirty="0">
                <a:solidFill>
                  <a:schemeClr val="tx1"/>
                </a:solidFill>
              </a:rPr>
              <a:t>x</a:t>
            </a:r>
            <a:r>
              <a:rPr lang="en-US" dirty="0">
                <a:solidFill>
                  <a:schemeClr val="tx1"/>
                </a:solidFill>
              </a:rPr>
              <a:t> and </a:t>
            </a:r>
            <a:r>
              <a:rPr lang="en-US" i="1" dirty="0" err="1">
                <a:solidFill>
                  <a:schemeClr val="tx1"/>
                </a:solidFill>
              </a:rPr>
              <a:t>ylr</a:t>
            </a:r>
            <a:r>
              <a:rPr lang="en-US" dirty="0">
                <a:solidFill>
                  <a:schemeClr val="tx1"/>
                </a:solidFill>
              </a:rPr>
              <a:t> vs </a:t>
            </a:r>
            <a:r>
              <a:rPr lang="en-US" i="1" dirty="0">
                <a:solidFill>
                  <a:schemeClr val="tx1"/>
                </a:solidFill>
              </a:rPr>
              <a:t>x </a:t>
            </a:r>
            <a:r>
              <a:rPr lang="en-US" dirty="0">
                <a:solidFill>
                  <a:schemeClr val="tx1"/>
                </a:solidFill>
              </a:rPr>
              <a:t>to ascertain that the coefficients, </a:t>
            </a:r>
            <a:r>
              <a:rPr lang="en-US" i="1" dirty="0">
                <a:solidFill>
                  <a:schemeClr val="tx1"/>
                </a:solidFill>
              </a:rPr>
              <a:t>p</a:t>
            </a:r>
            <a:r>
              <a:rPr lang="en-US" dirty="0">
                <a:solidFill>
                  <a:schemeClr val="tx1"/>
                </a:solidFill>
              </a:rPr>
              <a:t>, indeed is a best fit to the data set</a:t>
            </a:r>
          </a:p>
        </p:txBody>
      </p:sp>
      <p:cxnSp>
        <p:nvCxnSpPr>
          <p:cNvPr id="14" name="Curved Connector 13">
            <a:extLst>
              <a:ext uri="{FF2B5EF4-FFF2-40B4-BE49-F238E27FC236}">
                <a16:creationId xmlns:a16="http://schemas.microsoft.com/office/drawing/2014/main" id="{60549FF4-2FAC-46A0-2421-8975CD8D9BD2}"/>
              </a:ext>
            </a:extLst>
          </p:cNvPr>
          <p:cNvCxnSpPr>
            <a:cxnSpLocks/>
          </p:cNvCxnSpPr>
          <p:nvPr/>
        </p:nvCxnSpPr>
        <p:spPr>
          <a:xfrm rot="16200000">
            <a:off x="3670113" y="4534446"/>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7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xit" presetSubtype="0" fill="hold" grpId="1" nodeType="with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64850-7FA5-5139-A2A7-D8C8E20EC255}"/>
            </a:ext>
          </a:extLst>
        </p:cNvPr>
        <p:cNvGrpSpPr/>
        <p:nvPr/>
      </p:nvGrpSpPr>
      <p:grpSpPr>
        <a:xfrm>
          <a:off x="0" y="0"/>
          <a:ext cx="0" cy="0"/>
          <a:chOff x="0" y="0"/>
          <a:chExt cx="0" cy="0"/>
        </a:xfrm>
      </p:grpSpPr>
      <p:pic>
        <p:nvPicPr>
          <p:cNvPr id="16" name="Picture 15" descr="Graphical user interface, text, application, email&#10;&#10;Description automatically generated">
            <a:extLst>
              <a:ext uri="{FF2B5EF4-FFF2-40B4-BE49-F238E27FC236}">
                <a16:creationId xmlns:a16="http://schemas.microsoft.com/office/drawing/2014/main" id="{06F06185-02E2-D285-C25D-F5E73D5F29FF}"/>
              </a:ext>
            </a:extLst>
          </p:cNvPr>
          <p:cNvPicPr>
            <a:picLocks noChangeAspect="1"/>
          </p:cNvPicPr>
          <p:nvPr/>
        </p:nvPicPr>
        <p:blipFill>
          <a:blip r:embed="rId3"/>
          <a:stretch>
            <a:fillRect/>
          </a:stretch>
        </p:blipFill>
        <p:spPr>
          <a:xfrm>
            <a:off x="3321721" y="1980756"/>
            <a:ext cx="6159500" cy="3251200"/>
          </a:xfrm>
          <a:prstGeom prst="rect">
            <a:avLst/>
          </a:prstGeom>
        </p:spPr>
      </p:pic>
      <p:sp>
        <p:nvSpPr>
          <p:cNvPr id="2" name="Title 1">
            <a:extLst>
              <a:ext uri="{FF2B5EF4-FFF2-40B4-BE49-F238E27FC236}">
                <a16:creationId xmlns:a16="http://schemas.microsoft.com/office/drawing/2014/main" id="{49F0BFFB-7EC2-D356-BCF7-82D477D8CDFF}"/>
              </a:ext>
            </a:extLst>
          </p:cNvPr>
          <p:cNvSpPr>
            <a:spLocks noGrp="1"/>
          </p:cNvSpPr>
          <p:nvPr>
            <p:ph type="title"/>
          </p:nvPr>
        </p:nvSpPr>
        <p:spPr/>
        <p:txBody>
          <a:bodyPr/>
          <a:lstStyle/>
          <a:p>
            <a:r>
              <a:rPr lang="en-US" dirty="0"/>
              <a:t>Linear Regression in Python</a:t>
            </a:r>
          </a:p>
        </p:txBody>
      </p:sp>
      <p:sp>
        <p:nvSpPr>
          <p:cNvPr id="10" name="Rounded Rectangle 9">
            <a:extLst>
              <a:ext uri="{FF2B5EF4-FFF2-40B4-BE49-F238E27FC236}">
                <a16:creationId xmlns:a16="http://schemas.microsoft.com/office/drawing/2014/main" id="{7D2ACDAA-FB22-7D80-6C41-E9C156CF8A3A}"/>
              </a:ext>
            </a:extLst>
          </p:cNvPr>
          <p:cNvSpPr/>
          <p:nvPr/>
        </p:nvSpPr>
        <p:spPr>
          <a:xfrm>
            <a:off x="3321721" y="2519800"/>
            <a:ext cx="6159500" cy="247310"/>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0F7595A-1022-E13F-0804-E9CA11B1BBC2}"/>
              </a:ext>
            </a:extLst>
          </p:cNvPr>
          <p:cNvSpPr/>
          <p:nvPr/>
        </p:nvSpPr>
        <p:spPr>
          <a:xfrm>
            <a:off x="3321721" y="2031821"/>
            <a:ext cx="2584450" cy="247310"/>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9322B97-F1B1-DA85-911C-23C66E50BD0C}"/>
              </a:ext>
            </a:extLst>
          </p:cNvPr>
          <p:cNvSpPr/>
          <p:nvPr/>
        </p:nvSpPr>
        <p:spPr>
          <a:xfrm>
            <a:off x="3321720" y="3498237"/>
            <a:ext cx="5608205" cy="222419"/>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EFF57719-37B5-17C5-3167-CCAD3AD16EA6}"/>
              </a:ext>
            </a:extLst>
          </p:cNvPr>
          <p:cNvSpPr/>
          <p:nvPr/>
        </p:nvSpPr>
        <p:spPr>
          <a:xfrm>
            <a:off x="3321720" y="3948470"/>
            <a:ext cx="3581978" cy="127309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2CDA86A3-D672-E9DB-5781-F5E53AD8746A}"/>
              </a:ext>
            </a:extLst>
          </p:cNvPr>
          <p:cNvCxnSpPr/>
          <p:nvPr/>
        </p:nvCxnSpPr>
        <p:spPr>
          <a:xfrm>
            <a:off x="2294710" y="2321390"/>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507701C0-EC89-15BE-4740-A76E8C9BCEA6}"/>
              </a:ext>
            </a:extLst>
          </p:cNvPr>
          <p:cNvSpPr/>
          <p:nvPr/>
        </p:nvSpPr>
        <p:spPr>
          <a:xfrm>
            <a:off x="183010" y="1835142"/>
            <a:ext cx="2111700" cy="132304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Returns the slope and </a:t>
            </a:r>
            <a:r>
              <a:rPr lang="en-US" dirty="0" err="1">
                <a:solidFill>
                  <a:schemeClr val="tx1"/>
                </a:solidFill>
              </a:rPr>
              <a:t>yintercept</a:t>
            </a:r>
            <a:r>
              <a:rPr lang="en-US" dirty="0">
                <a:solidFill>
                  <a:schemeClr val="tx1"/>
                </a:solidFill>
              </a:rPr>
              <a:t> for a linear function that is a best fit for the data set</a:t>
            </a:r>
          </a:p>
        </p:txBody>
      </p:sp>
      <p:cxnSp>
        <p:nvCxnSpPr>
          <p:cNvPr id="5" name="Curved Connector 4">
            <a:extLst>
              <a:ext uri="{FF2B5EF4-FFF2-40B4-BE49-F238E27FC236}">
                <a16:creationId xmlns:a16="http://schemas.microsoft.com/office/drawing/2014/main" id="{B8DC90E0-503B-2DBA-C329-5F8E37602521}"/>
              </a:ext>
            </a:extLst>
          </p:cNvPr>
          <p:cNvCxnSpPr>
            <a:cxnSpLocks/>
          </p:cNvCxnSpPr>
          <p:nvPr/>
        </p:nvCxnSpPr>
        <p:spPr>
          <a:xfrm flipH="1">
            <a:off x="8914717" y="3281891"/>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6D9E7384-2493-9DBE-7CD3-4DE9443DF089}"/>
              </a:ext>
            </a:extLst>
          </p:cNvPr>
          <p:cNvSpPr/>
          <p:nvPr/>
        </p:nvSpPr>
        <p:spPr>
          <a:xfrm>
            <a:off x="9956936" y="2483622"/>
            <a:ext cx="1802445" cy="1822907"/>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Generates a new data set, </a:t>
            </a:r>
            <a:r>
              <a:rPr lang="en-US" i="1" dirty="0" err="1">
                <a:solidFill>
                  <a:schemeClr val="tx1"/>
                </a:solidFill>
              </a:rPr>
              <a:t>ylr</a:t>
            </a:r>
            <a:r>
              <a:rPr lang="en-US" i="1" dirty="0">
                <a:solidFill>
                  <a:schemeClr val="tx1"/>
                </a:solidFill>
              </a:rPr>
              <a:t>, </a:t>
            </a:r>
            <a:r>
              <a:rPr lang="en-US" dirty="0">
                <a:solidFill>
                  <a:schemeClr val="tx1"/>
                </a:solidFill>
              </a:rPr>
              <a:t>based on the calculated slope and y-intercept</a:t>
            </a:r>
            <a:endParaRPr lang="en-US" i="1" dirty="0">
              <a:solidFill>
                <a:schemeClr val="tx1"/>
              </a:solidFill>
            </a:endParaRPr>
          </a:p>
        </p:txBody>
      </p:sp>
      <p:sp>
        <p:nvSpPr>
          <p:cNvPr id="7" name="Rounded Rectangle 6">
            <a:extLst>
              <a:ext uri="{FF2B5EF4-FFF2-40B4-BE49-F238E27FC236}">
                <a16:creationId xmlns:a16="http://schemas.microsoft.com/office/drawing/2014/main" id="{5DCABDC8-588A-6032-2F7A-F9CD932335B9}"/>
              </a:ext>
            </a:extLst>
          </p:cNvPr>
          <p:cNvSpPr/>
          <p:nvPr/>
        </p:nvSpPr>
        <p:spPr>
          <a:xfrm>
            <a:off x="6903698" y="5560732"/>
            <a:ext cx="4128096" cy="9283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Plots both </a:t>
            </a:r>
            <a:r>
              <a:rPr lang="en-US" i="1" dirty="0">
                <a:solidFill>
                  <a:schemeClr val="tx1"/>
                </a:solidFill>
              </a:rPr>
              <a:t>y</a:t>
            </a:r>
            <a:r>
              <a:rPr lang="en-US" dirty="0">
                <a:solidFill>
                  <a:schemeClr val="tx1"/>
                </a:solidFill>
              </a:rPr>
              <a:t> vs </a:t>
            </a:r>
            <a:r>
              <a:rPr lang="en-US" i="1" dirty="0">
                <a:solidFill>
                  <a:schemeClr val="tx1"/>
                </a:solidFill>
              </a:rPr>
              <a:t>x</a:t>
            </a:r>
            <a:r>
              <a:rPr lang="en-US" dirty="0">
                <a:solidFill>
                  <a:schemeClr val="tx1"/>
                </a:solidFill>
              </a:rPr>
              <a:t> and </a:t>
            </a:r>
            <a:r>
              <a:rPr lang="en-US" i="1" dirty="0" err="1">
                <a:solidFill>
                  <a:schemeClr val="tx1"/>
                </a:solidFill>
              </a:rPr>
              <a:t>ylr</a:t>
            </a:r>
            <a:r>
              <a:rPr lang="en-US" dirty="0">
                <a:solidFill>
                  <a:schemeClr val="tx1"/>
                </a:solidFill>
              </a:rPr>
              <a:t> vs </a:t>
            </a:r>
            <a:r>
              <a:rPr lang="en-US" i="1" dirty="0">
                <a:solidFill>
                  <a:schemeClr val="tx1"/>
                </a:solidFill>
              </a:rPr>
              <a:t>x </a:t>
            </a:r>
            <a:r>
              <a:rPr lang="en-US" dirty="0">
                <a:solidFill>
                  <a:schemeClr val="tx1"/>
                </a:solidFill>
              </a:rPr>
              <a:t>to ascertain that the calculated slope and y-intercept indeed is a best fit to the data set</a:t>
            </a:r>
          </a:p>
        </p:txBody>
      </p:sp>
      <p:cxnSp>
        <p:nvCxnSpPr>
          <p:cNvPr id="8" name="Curved Connector 7">
            <a:extLst>
              <a:ext uri="{FF2B5EF4-FFF2-40B4-BE49-F238E27FC236}">
                <a16:creationId xmlns:a16="http://schemas.microsoft.com/office/drawing/2014/main" id="{524016A7-13C7-51B0-6759-437AA1A299B8}"/>
              </a:ext>
            </a:extLst>
          </p:cNvPr>
          <p:cNvCxnSpPr>
            <a:cxnSpLocks/>
          </p:cNvCxnSpPr>
          <p:nvPr/>
        </p:nvCxnSpPr>
        <p:spPr>
          <a:xfrm rot="10800000">
            <a:off x="6125822" y="5225629"/>
            <a:ext cx="777876" cy="521109"/>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32BEA55F-6406-0E6D-A3A1-4EAF0EC1914C}"/>
              </a:ext>
            </a:extLst>
          </p:cNvPr>
          <p:cNvCxnSpPr>
            <a:cxnSpLocks/>
          </p:cNvCxnSpPr>
          <p:nvPr/>
        </p:nvCxnSpPr>
        <p:spPr>
          <a:xfrm flipH="1">
            <a:off x="5890964" y="1780177"/>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A8E8F799-88E9-5F58-9C33-C7A63E3202A3}"/>
              </a:ext>
            </a:extLst>
          </p:cNvPr>
          <p:cNvSpPr/>
          <p:nvPr/>
        </p:nvSpPr>
        <p:spPr>
          <a:xfrm>
            <a:off x="6918112" y="1520878"/>
            <a:ext cx="3203876" cy="705353"/>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function </a:t>
            </a:r>
            <a:r>
              <a:rPr lang="en-US" dirty="0" err="1">
                <a:solidFill>
                  <a:schemeClr val="tx1"/>
                </a:solidFill>
              </a:rPr>
              <a:t>linregress</a:t>
            </a:r>
            <a:r>
              <a:rPr lang="en-US" dirty="0">
                <a:solidFill>
                  <a:schemeClr val="tx1"/>
                </a:solidFill>
              </a:rPr>
              <a:t>() is found in the SciPy module</a:t>
            </a:r>
          </a:p>
        </p:txBody>
      </p:sp>
    </p:spTree>
    <p:extLst>
      <p:ext uri="{BB962C8B-B14F-4D97-AF65-F5344CB8AC3E}">
        <p14:creationId xmlns:p14="http://schemas.microsoft.com/office/powerpoint/2010/main" val="231175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xit" presetSubtype="0" fill="hold" grpId="1" nodeType="withEffect">
                                  <p:stCondLst>
                                    <p:cond delay="0"/>
                                  </p:stCondLst>
                                  <p:childTnLst>
                                    <p:animEffect transition="out" filter="dissolv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5F08-1C77-940A-2B25-C67D126BD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FDE2A-5386-2565-8723-7ABB5DEB725E}"/>
              </a:ext>
            </a:extLst>
          </p:cNvPr>
          <p:cNvSpPr>
            <a:spLocks noGrp="1"/>
          </p:cNvSpPr>
          <p:nvPr>
            <p:ph type="title"/>
          </p:nvPr>
        </p:nvSpPr>
        <p:spPr/>
        <p:txBody>
          <a:bodyPr/>
          <a:lstStyle/>
          <a:p>
            <a:r>
              <a:rPr lang="en-US" dirty="0"/>
              <a:t>Simple Machine Learning Code for Linear Regression in MATLAB</a:t>
            </a:r>
          </a:p>
        </p:txBody>
      </p:sp>
      <p:pic>
        <p:nvPicPr>
          <p:cNvPr id="10" name="Picture 9" descr="Graphical user interface, text&#10;&#10;Description automatically generated">
            <a:extLst>
              <a:ext uri="{FF2B5EF4-FFF2-40B4-BE49-F238E27FC236}">
                <a16:creationId xmlns:a16="http://schemas.microsoft.com/office/drawing/2014/main" id="{F3B1BDD1-7979-612F-21D9-EBC0669A1783}"/>
              </a:ext>
            </a:extLst>
          </p:cNvPr>
          <p:cNvPicPr>
            <a:picLocks noChangeAspect="1"/>
          </p:cNvPicPr>
          <p:nvPr/>
        </p:nvPicPr>
        <p:blipFill>
          <a:blip r:embed="rId3"/>
          <a:stretch>
            <a:fillRect/>
          </a:stretch>
        </p:blipFill>
        <p:spPr>
          <a:xfrm>
            <a:off x="3463054" y="2153836"/>
            <a:ext cx="5168900" cy="195580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982941E4-8765-B7A2-5AC9-729895ABB2A2}"/>
              </a:ext>
            </a:extLst>
          </p:cNvPr>
          <p:cNvPicPr>
            <a:picLocks noChangeAspect="1"/>
          </p:cNvPicPr>
          <p:nvPr/>
        </p:nvPicPr>
        <p:blipFill>
          <a:blip r:embed="rId4"/>
          <a:stretch>
            <a:fillRect/>
          </a:stretch>
        </p:blipFill>
        <p:spPr>
          <a:xfrm>
            <a:off x="3463054" y="4141535"/>
            <a:ext cx="3429000" cy="1308100"/>
          </a:xfrm>
          <a:prstGeom prst="rect">
            <a:avLst/>
          </a:prstGeom>
        </p:spPr>
      </p:pic>
      <p:sp>
        <p:nvSpPr>
          <p:cNvPr id="23" name="Rounded Rectangle 22">
            <a:extLst>
              <a:ext uri="{FF2B5EF4-FFF2-40B4-BE49-F238E27FC236}">
                <a16:creationId xmlns:a16="http://schemas.microsoft.com/office/drawing/2014/main" id="{58566B54-1A1E-4AC8-6592-80A669BE340B}"/>
              </a:ext>
            </a:extLst>
          </p:cNvPr>
          <p:cNvSpPr/>
          <p:nvPr/>
        </p:nvSpPr>
        <p:spPr>
          <a:xfrm>
            <a:off x="3463053" y="3844505"/>
            <a:ext cx="3887131" cy="265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D332EF5-7689-F341-8248-2430EE3AB4CA}"/>
              </a:ext>
            </a:extLst>
          </p:cNvPr>
          <p:cNvSpPr/>
          <p:nvPr/>
        </p:nvSpPr>
        <p:spPr>
          <a:xfrm>
            <a:off x="6031748" y="3234257"/>
            <a:ext cx="616688" cy="265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85870196-6B5F-2E92-33B3-EF9F59748711}"/>
              </a:ext>
            </a:extLst>
          </p:cNvPr>
          <p:cNvCxnSpPr/>
          <p:nvPr/>
        </p:nvCxnSpPr>
        <p:spPr>
          <a:xfrm>
            <a:off x="2420834" y="3669229"/>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16958BBB-E9D8-1811-52B8-45A8CE82521F}"/>
              </a:ext>
            </a:extLst>
          </p:cNvPr>
          <p:cNvSpPr/>
          <p:nvPr/>
        </p:nvSpPr>
        <p:spPr>
          <a:xfrm>
            <a:off x="639096" y="3130715"/>
            <a:ext cx="1781737" cy="1077028"/>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for training neural networks</a:t>
            </a:r>
          </a:p>
        </p:txBody>
      </p:sp>
      <p:cxnSp>
        <p:nvCxnSpPr>
          <p:cNvPr id="5" name="Curved Connector 4">
            <a:extLst>
              <a:ext uri="{FF2B5EF4-FFF2-40B4-BE49-F238E27FC236}">
                <a16:creationId xmlns:a16="http://schemas.microsoft.com/office/drawing/2014/main" id="{03776984-384E-2363-05E4-A301A0476FCE}"/>
              </a:ext>
            </a:extLst>
          </p:cNvPr>
          <p:cNvCxnSpPr>
            <a:cxnSpLocks/>
            <a:endCxn id="25" idx="3"/>
          </p:cNvCxnSpPr>
          <p:nvPr/>
        </p:nvCxnSpPr>
        <p:spPr>
          <a:xfrm rot="10800000" flipV="1">
            <a:off x="6648437" y="2697499"/>
            <a:ext cx="2381243" cy="669323"/>
          </a:xfrm>
          <a:prstGeom prst="curvedConnector3">
            <a:avLst/>
          </a:prstGeom>
          <a:ln w="76200">
            <a:solidFill>
              <a:srgbClr val="548235">
                <a:alpha val="69804"/>
              </a:srgb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A6A9FE84-F7AB-A890-E8F3-BE4891F7355E}"/>
              </a:ext>
            </a:extLst>
          </p:cNvPr>
          <p:cNvSpPr/>
          <p:nvPr/>
        </p:nvSpPr>
        <p:spPr>
          <a:xfrm>
            <a:off x="9029676" y="2192728"/>
            <a:ext cx="1962790" cy="20150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Optimizer or algorithm that minimizes the error between the generated data set and the true data set</a:t>
            </a:r>
            <a:endParaRPr lang="en-US" i="1" dirty="0">
              <a:solidFill>
                <a:schemeClr val="tx1"/>
              </a:solidFill>
            </a:endParaRPr>
          </a:p>
        </p:txBody>
      </p:sp>
    </p:spTree>
    <p:extLst>
      <p:ext uri="{BB962C8B-B14F-4D97-AF65-F5344CB8AC3E}">
        <p14:creationId xmlns:p14="http://schemas.microsoft.com/office/powerpoint/2010/main" val="1832859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3BAE-B760-1220-273F-F6003E224141}"/>
              </a:ext>
            </a:extLst>
          </p:cNvPr>
          <p:cNvSpPr>
            <a:spLocks noGrp="1"/>
          </p:cNvSpPr>
          <p:nvPr>
            <p:ph type="title"/>
          </p:nvPr>
        </p:nvSpPr>
        <p:spPr/>
        <p:txBody>
          <a:bodyPr/>
          <a:lstStyle/>
          <a:p>
            <a:r>
              <a:rPr lang="en-US" dirty="0"/>
              <a:t>Simple Machine Learning Code for Linear Regression in Python</a:t>
            </a:r>
          </a:p>
        </p:txBody>
      </p:sp>
      <p:pic>
        <p:nvPicPr>
          <p:cNvPr id="8" name="Picture 7" descr="Graphical user interface, text, application&#10;&#10;Description automatically generated">
            <a:extLst>
              <a:ext uri="{FF2B5EF4-FFF2-40B4-BE49-F238E27FC236}">
                <a16:creationId xmlns:a16="http://schemas.microsoft.com/office/drawing/2014/main" id="{C82A6803-D575-6E0D-8C49-B8AED8B73DFD}"/>
              </a:ext>
            </a:extLst>
          </p:cNvPr>
          <p:cNvPicPr>
            <a:picLocks noChangeAspect="1"/>
          </p:cNvPicPr>
          <p:nvPr/>
        </p:nvPicPr>
        <p:blipFill>
          <a:blip r:embed="rId3"/>
          <a:stretch>
            <a:fillRect/>
          </a:stretch>
        </p:blipFill>
        <p:spPr>
          <a:xfrm>
            <a:off x="3121553" y="1690688"/>
            <a:ext cx="6254000" cy="3461407"/>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E55D3DFA-A4C8-70CE-13B6-E97DC7DDF458}"/>
              </a:ext>
            </a:extLst>
          </p:cNvPr>
          <p:cNvPicPr>
            <a:picLocks noChangeAspect="1"/>
          </p:cNvPicPr>
          <p:nvPr/>
        </p:nvPicPr>
        <p:blipFill>
          <a:blip r:embed="rId4"/>
          <a:stretch>
            <a:fillRect/>
          </a:stretch>
        </p:blipFill>
        <p:spPr>
          <a:xfrm>
            <a:off x="3121553" y="5183994"/>
            <a:ext cx="3661010" cy="1512417"/>
          </a:xfrm>
          <a:prstGeom prst="rect">
            <a:avLst/>
          </a:prstGeom>
        </p:spPr>
      </p:pic>
      <p:sp>
        <p:nvSpPr>
          <p:cNvPr id="24" name="Rounded Rectangle 23">
            <a:extLst>
              <a:ext uri="{FF2B5EF4-FFF2-40B4-BE49-F238E27FC236}">
                <a16:creationId xmlns:a16="http://schemas.microsoft.com/office/drawing/2014/main" id="{C5A6F264-ACB6-792C-1C67-F52010D9BC79}"/>
              </a:ext>
            </a:extLst>
          </p:cNvPr>
          <p:cNvSpPr/>
          <p:nvPr/>
        </p:nvSpPr>
        <p:spPr>
          <a:xfrm>
            <a:off x="3121553" y="3503289"/>
            <a:ext cx="5168900" cy="265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BF1A798-EEA6-0906-20A2-45996B730723}"/>
              </a:ext>
            </a:extLst>
          </p:cNvPr>
          <p:cNvSpPr/>
          <p:nvPr/>
        </p:nvSpPr>
        <p:spPr>
          <a:xfrm>
            <a:off x="5716636" y="3254890"/>
            <a:ext cx="616688" cy="265131"/>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2A98C71B-A56F-1EF8-05C0-197C036AB037}"/>
              </a:ext>
            </a:extLst>
          </p:cNvPr>
          <p:cNvCxnSpPr/>
          <p:nvPr/>
        </p:nvCxnSpPr>
        <p:spPr>
          <a:xfrm>
            <a:off x="2070706" y="3254890"/>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E20D7403-E8DF-14D2-BF0B-768CDBA619BF}"/>
              </a:ext>
            </a:extLst>
          </p:cNvPr>
          <p:cNvSpPr/>
          <p:nvPr/>
        </p:nvSpPr>
        <p:spPr>
          <a:xfrm>
            <a:off x="288968" y="2716376"/>
            <a:ext cx="1781737" cy="1077028"/>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Command for training neural networks</a:t>
            </a:r>
          </a:p>
        </p:txBody>
      </p:sp>
      <p:cxnSp>
        <p:nvCxnSpPr>
          <p:cNvPr id="5" name="Curved Connector 4">
            <a:extLst>
              <a:ext uri="{FF2B5EF4-FFF2-40B4-BE49-F238E27FC236}">
                <a16:creationId xmlns:a16="http://schemas.microsoft.com/office/drawing/2014/main" id="{E2BDA783-9FFE-1248-2E9A-162671B0E18F}"/>
              </a:ext>
            </a:extLst>
          </p:cNvPr>
          <p:cNvCxnSpPr>
            <a:cxnSpLocks/>
          </p:cNvCxnSpPr>
          <p:nvPr/>
        </p:nvCxnSpPr>
        <p:spPr>
          <a:xfrm rot="10800000">
            <a:off x="6333324" y="3352800"/>
            <a:ext cx="3521226" cy="664020"/>
          </a:xfrm>
          <a:prstGeom prst="curvedConnector3">
            <a:avLst/>
          </a:prstGeom>
          <a:ln w="76200">
            <a:solidFill>
              <a:srgbClr val="548235">
                <a:alpha val="69804"/>
              </a:srgb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9A37A1A1-65BF-ACDC-970E-1F00FBA51166}"/>
              </a:ext>
            </a:extLst>
          </p:cNvPr>
          <p:cNvSpPr/>
          <p:nvPr/>
        </p:nvSpPr>
        <p:spPr>
          <a:xfrm>
            <a:off x="9854547" y="2986186"/>
            <a:ext cx="1962790" cy="2015015"/>
          </a:xfrm>
          <a:prstGeom prst="roundRect">
            <a:avLst/>
          </a:prstGeom>
          <a:solidFill>
            <a:srgbClr val="A9D18E">
              <a:alpha val="20000"/>
            </a:srgb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Optimizer or algorithm that minimizes the error between the generated data set and the true data set</a:t>
            </a:r>
            <a:endParaRPr lang="en-US" i="1" dirty="0">
              <a:solidFill>
                <a:schemeClr val="tx1"/>
              </a:solidFill>
            </a:endParaRPr>
          </a:p>
        </p:txBody>
      </p:sp>
    </p:spTree>
    <p:extLst>
      <p:ext uri="{BB962C8B-B14F-4D97-AF65-F5344CB8AC3E}">
        <p14:creationId xmlns:p14="http://schemas.microsoft.com/office/powerpoint/2010/main" val="29181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A72B-713C-A3A4-0DD3-471D6E53BC72}"/>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83A6B0FC-DEC2-1F86-0A9E-47445A425595}"/>
              </a:ext>
            </a:extLst>
          </p:cNvPr>
          <p:cNvSpPr>
            <a:spLocks noGrp="1"/>
          </p:cNvSpPr>
          <p:nvPr>
            <p:ph idx="1"/>
          </p:nvPr>
        </p:nvSpPr>
        <p:spPr/>
        <p:txBody>
          <a:bodyPr/>
          <a:lstStyle/>
          <a:p>
            <a:r>
              <a:rPr lang="en-US" dirty="0"/>
              <a:t>The method of gradient descent is a type of optimization method that explicitly </a:t>
            </a:r>
            <a:r>
              <a:rPr lang="en-US" b="1" dirty="0">
                <a:solidFill>
                  <a:srgbClr val="C00000"/>
                </a:solidFill>
              </a:rPr>
              <a:t>uses the mathematical derivative </a:t>
            </a:r>
            <a:r>
              <a:rPr lang="en-US" dirty="0"/>
              <a:t>to generate efficient algorithm </a:t>
            </a:r>
            <a:r>
              <a:rPr lang="en-US" b="1" dirty="0">
                <a:solidFill>
                  <a:srgbClr val="C00000"/>
                </a:solidFill>
              </a:rPr>
              <a:t>to locate the optima</a:t>
            </a:r>
            <a:r>
              <a:rPr lang="en-US" dirty="0"/>
              <a:t>, in this case, the minima</a:t>
            </a:r>
          </a:p>
          <a:p>
            <a:r>
              <a:rPr lang="en-US" dirty="0"/>
              <a:t>How do we apply this method to our data set to perform linear regression?</a:t>
            </a:r>
          </a:p>
          <a:p>
            <a:endParaRPr lang="en-US" dirty="0"/>
          </a:p>
          <a:p>
            <a:endParaRPr lang="en-US" dirty="0"/>
          </a:p>
        </p:txBody>
      </p:sp>
      <p:pic>
        <p:nvPicPr>
          <p:cNvPr id="4" name="Picture 3">
            <a:extLst>
              <a:ext uri="{FF2B5EF4-FFF2-40B4-BE49-F238E27FC236}">
                <a16:creationId xmlns:a16="http://schemas.microsoft.com/office/drawing/2014/main" id="{8059B08F-3110-8051-6B63-EF4C1827430D}"/>
              </a:ext>
            </a:extLst>
          </p:cNvPr>
          <p:cNvPicPr>
            <a:picLocks noChangeAspect="1"/>
          </p:cNvPicPr>
          <p:nvPr/>
        </p:nvPicPr>
        <p:blipFill>
          <a:blip r:embed="rId3"/>
          <a:stretch>
            <a:fillRect/>
          </a:stretch>
        </p:blipFill>
        <p:spPr>
          <a:xfrm>
            <a:off x="3323199" y="3720482"/>
            <a:ext cx="5545602" cy="2891297"/>
          </a:xfrm>
          <a:prstGeom prst="rect">
            <a:avLst/>
          </a:prstGeom>
        </p:spPr>
      </p:pic>
      <p:sp>
        <p:nvSpPr>
          <p:cNvPr id="5" name="Rectangle 4">
            <a:extLst>
              <a:ext uri="{FF2B5EF4-FFF2-40B4-BE49-F238E27FC236}">
                <a16:creationId xmlns:a16="http://schemas.microsoft.com/office/drawing/2014/main" id="{41DC41FA-452C-FE43-3540-7D6489282929}"/>
              </a:ext>
            </a:extLst>
          </p:cNvPr>
          <p:cNvSpPr/>
          <p:nvPr/>
        </p:nvSpPr>
        <p:spPr>
          <a:xfrm>
            <a:off x="0" y="6611779"/>
            <a:ext cx="4851758" cy="246221"/>
          </a:xfrm>
          <a:prstGeom prst="rect">
            <a:avLst/>
          </a:prstGeom>
        </p:spPr>
        <p:txBody>
          <a:bodyPr vert="horz" wrap="square">
            <a:spAutoFit/>
          </a:bodyPr>
          <a:lstStyle/>
          <a:p>
            <a:r>
              <a:rPr lang="en-PH" sz="1000" dirty="0"/>
              <a:t>https://machinelearningmedium.com/2017/08/15/gradient-descent/</a:t>
            </a:r>
            <a:endParaRPr lang="en-US" sz="1000" dirty="0"/>
          </a:p>
        </p:txBody>
      </p:sp>
    </p:spTree>
    <p:extLst>
      <p:ext uri="{BB962C8B-B14F-4D97-AF65-F5344CB8AC3E}">
        <p14:creationId xmlns:p14="http://schemas.microsoft.com/office/powerpoint/2010/main" val="1969135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5DB167D0-D83F-2EFC-2092-415CA8174BAC}"/>
              </a:ext>
            </a:extLst>
          </p:cNvPr>
          <p:cNvPicPr>
            <a:picLocks noChangeAspect="1"/>
          </p:cNvPicPr>
          <p:nvPr/>
        </p:nvPicPr>
        <p:blipFill>
          <a:blip r:embed="rId3"/>
          <a:stretch>
            <a:fillRect/>
          </a:stretch>
        </p:blipFill>
        <p:spPr>
          <a:xfrm>
            <a:off x="6987112" y="2063750"/>
            <a:ext cx="2692400" cy="2730500"/>
          </a:xfrm>
          <a:prstGeom prst="rect">
            <a:avLst/>
          </a:prstGeom>
        </p:spPr>
      </p:pic>
      <p:sp>
        <p:nvSpPr>
          <p:cNvPr id="3" name="TextBox 2">
            <a:extLst>
              <a:ext uri="{FF2B5EF4-FFF2-40B4-BE49-F238E27FC236}">
                <a16:creationId xmlns:a16="http://schemas.microsoft.com/office/drawing/2014/main" id="{6B734A53-6420-EF8C-0E7C-F616315ECCF7}"/>
              </a:ext>
            </a:extLst>
          </p:cNvPr>
          <p:cNvSpPr txBox="1"/>
          <p:nvPr/>
        </p:nvSpPr>
        <p:spPr>
          <a:xfrm>
            <a:off x="455428" y="407831"/>
            <a:ext cx="6096000" cy="1200329"/>
          </a:xfrm>
          <a:prstGeom prst="rect">
            <a:avLst/>
          </a:prstGeom>
          <a:noFill/>
        </p:spPr>
        <p:txBody>
          <a:bodyPr wrap="square">
            <a:spAutoFit/>
          </a:bodyPr>
          <a:lstStyle/>
          <a:p>
            <a:r>
              <a:rPr lang="en-US" dirty="0"/>
              <a:t>The goal here is to determine the equation of the line that best fits the data set. Consider our current data set. We display the first few data points in the figure below and we also present the corresponding tabulated data set.</a:t>
            </a:r>
          </a:p>
        </p:txBody>
      </p:sp>
      <p:pic>
        <p:nvPicPr>
          <p:cNvPr id="2" name="Picture 1" descr="Chart, scatter chart&#10;&#10;Description automatically generated">
            <a:extLst>
              <a:ext uri="{FF2B5EF4-FFF2-40B4-BE49-F238E27FC236}">
                <a16:creationId xmlns:a16="http://schemas.microsoft.com/office/drawing/2014/main" id="{B592D14F-B0A1-B55A-66CC-3B015F4CE422}"/>
              </a:ext>
            </a:extLst>
          </p:cNvPr>
          <p:cNvPicPr>
            <a:picLocks noChangeAspect="1"/>
          </p:cNvPicPr>
          <p:nvPr/>
        </p:nvPicPr>
        <p:blipFill>
          <a:blip r:embed="rId4"/>
          <a:stretch>
            <a:fillRect/>
          </a:stretch>
        </p:blipFill>
        <p:spPr>
          <a:xfrm>
            <a:off x="2499282" y="1791674"/>
            <a:ext cx="4307958" cy="3475086"/>
          </a:xfrm>
          <a:prstGeom prst="rect">
            <a:avLst/>
          </a:prstGeom>
        </p:spPr>
      </p:pic>
    </p:spTree>
    <p:extLst>
      <p:ext uri="{BB962C8B-B14F-4D97-AF65-F5344CB8AC3E}">
        <p14:creationId xmlns:p14="http://schemas.microsoft.com/office/powerpoint/2010/main" val="60471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A6294-D416-D194-4CA3-5F6F06323F5C}"/>
            </a:ext>
          </a:extLst>
        </p:cNvPr>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3647EC8B-CED2-C50E-6348-B602E1E6198F}"/>
              </a:ext>
            </a:extLst>
          </p:cNvPr>
          <p:cNvPicPr>
            <a:picLocks noChangeAspect="1"/>
          </p:cNvPicPr>
          <p:nvPr/>
        </p:nvPicPr>
        <p:blipFill>
          <a:blip r:embed="rId3"/>
          <a:stretch>
            <a:fillRect/>
          </a:stretch>
        </p:blipFill>
        <p:spPr>
          <a:xfrm>
            <a:off x="5417930" y="1228863"/>
            <a:ext cx="2692400" cy="2730500"/>
          </a:xfrm>
          <a:prstGeom prst="rect">
            <a:avLst/>
          </a:prstGeom>
        </p:spPr>
      </p:pic>
      <p:sp>
        <p:nvSpPr>
          <p:cNvPr id="3" name="TextBox 2">
            <a:extLst>
              <a:ext uri="{FF2B5EF4-FFF2-40B4-BE49-F238E27FC236}">
                <a16:creationId xmlns:a16="http://schemas.microsoft.com/office/drawing/2014/main" id="{5117F417-76DA-01B9-0A25-767708EEB797}"/>
              </a:ext>
            </a:extLst>
          </p:cNvPr>
          <p:cNvSpPr txBox="1"/>
          <p:nvPr/>
        </p:nvSpPr>
        <p:spPr>
          <a:xfrm>
            <a:off x="455427" y="407831"/>
            <a:ext cx="75091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generalize, the</a:t>
            </a:r>
            <a:r>
              <a:rPr lang="en-US" sz="1800" baseline="0" dirty="0"/>
              <a:t> data set can be represented as </a:t>
            </a:r>
            <a:r>
              <a:rPr lang="en-PH" dirty="0"/>
              <a:t>(</a:t>
            </a:r>
            <a:r>
              <a:rPr lang="en-PH" i="1" dirty="0">
                <a:latin typeface="Cambria" pitchFamily="18" charset="0"/>
              </a:rPr>
              <a:t>x</a:t>
            </a:r>
            <a:r>
              <a:rPr lang="en-PH" i="1" baseline="-25000" dirty="0">
                <a:latin typeface="Cambria" pitchFamily="18" charset="0"/>
              </a:rPr>
              <a:t>1</a:t>
            </a:r>
            <a:r>
              <a:rPr lang="en-PH" dirty="0"/>
              <a:t>, </a:t>
            </a:r>
            <a:r>
              <a:rPr lang="en-PH" i="1" dirty="0">
                <a:latin typeface="Cambria" pitchFamily="18" charset="0"/>
              </a:rPr>
              <a:t>y</a:t>
            </a:r>
            <a:r>
              <a:rPr lang="en-PH" i="1" baseline="-25000" dirty="0">
                <a:latin typeface="Cambria" pitchFamily="18" charset="0"/>
              </a:rPr>
              <a:t>1</a:t>
            </a:r>
            <a:r>
              <a:rPr lang="en-PH" dirty="0"/>
              <a:t>), (</a:t>
            </a:r>
            <a:r>
              <a:rPr lang="en-PH" i="1" dirty="0">
                <a:latin typeface="Cambria" pitchFamily="18" charset="0"/>
              </a:rPr>
              <a:t>x</a:t>
            </a:r>
            <a:r>
              <a:rPr lang="en-PH" i="1" baseline="-25000" dirty="0">
                <a:latin typeface="Cambria" pitchFamily="18" charset="0"/>
              </a:rPr>
              <a:t>2</a:t>
            </a:r>
            <a:r>
              <a:rPr lang="en-PH" dirty="0"/>
              <a:t>, </a:t>
            </a:r>
            <a:r>
              <a:rPr lang="en-PH" i="1" dirty="0">
                <a:latin typeface="Cambria" pitchFamily="18" charset="0"/>
              </a:rPr>
              <a:t>y</a:t>
            </a:r>
            <a:r>
              <a:rPr lang="en-PH" i="1" baseline="-25000" dirty="0">
                <a:latin typeface="Cambria" pitchFamily="18" charset="0"/>
              </a:rPr>
              <a:t>2</a:t>
            </a:r>
            <a:r>
              <a:rPr lang="en-PH" dirty="0"/>
              <a:t>),…, (</a:t>
            </a:r>
            <a:r>
              <a:rPr lang="en-PH" i="1" dirty="0" err="1">
                <a:latin typeface="Cambria" pitchFamily="18" charset="0"/>
              </a:rPr>
              <a:t>x</a:t>
            </a:r>
            <a:r>
              <a:rPr lang="en-PH" i="1" baseline="-25000" dirty="0" err="1">
                <a:latin typeface="Cambria" pitchFamily="18" charset="0"/>
              </a:rPr>
              <a:t>n</a:t>
            </a:r>
            <a:r>
              <a:rPr lang="en-PH" dirty="0"/>
              <a:t>, </a:t>
            </a:r>
            <a:r>
              <a:rPr lang="en-PH" i="1" dirty="0" err="1">
                <a:latin typeface="Cambria" pitchFamily="18" charset="0"/>
              </a:rPr>
              <a:t>y</a:t>
            </a:r>
            <a:r>
              <a:rPr lang="en-PH" i="1" baseline="-25000" dirty="0" err="1">
                <a:latin typeface="Cambria" pitchFamily="18" charset="0"/>
              </a:rPr>
              <a:t>n</a:t>
            </a:r>
            <a:r>
              <a:rPr lang="en-PH" dirty="0"/>
              <a:t>). </a:t>
            </a:r>
          </a:p>
        </p:txBody>
      </p:sp>
      <mc:AlternateContent xmlns:mc="http://schemas.openxmlformats.org/markup-compatibility/2006" xmlns:a14="http://schemas.microsoft.com/office/drawing/2010/main">
        <mc:Choice Requires="a14">
          <p:graphicFrame>
            <p:nvGraphicFramePr>
              <p:cNvPr id="2" name="Table 9">
                <a:extLst>
                  <a:ext uri="{FF2B5EF4-FFF2-40B4-BE49-F238E27FC236}">
                    <a16:creationId xmlns:a16="http://schemas.microsoft.com/office/drawing/2014/main" id="{5FC043EE-F2DC-EEC8-B4F6-0D5C6A960ED9}"/>
                  </a:ext>
                </a:extLst>
              </p:cNvPr>
              <p:cNvGraphicFramePr>
                <a:graphicFrameLocks noGrp="1"/>
              </p:cNvGraphicFramePr>
              <p:nvPr>
                <p:extLst>
                  <p:ext uri="{D42A27DB-BD31-4B8C-83A1-F6EECF244321}">
                    <p14:modId xmlns:p14="http://schemas.microsoft.com/office/powerpoint/2010/main" val="1960104272"/>
                  </p:ext>
                </p:extLst>
              </p:nvPr>
            </p:nvGraphicFramePr>
            <p:xfrm>
              <a:off x="8397560" y="1304473"/>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7245473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40015927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3</m:t>
                                    </m:r>
                                  </m:sub>
                                </m:sSub>
                              </m:oMath>
                            </m:oMathPara>
                          </a14:m>
                          <a:endParaRPr lang="en-US" sz="1400" dirty="0"/>
                        </a:p>
                      </a:txBody>
                      <a:tcPr/>
                    </a:tc>
                    <a:extLst>
                      <a:ext uri="{0D108BD9-81ED-4DB2-BD59-A6C34878D82A}">
                        <a16:rowId xmlns:a16="http://schemas.microsoft.com/office/drawing/2014/main" val="2375017795"/>
                      </a:ext>
                    </a:extLst>
                  </a:tr>
                  <a:tr h="322410">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extLst>
                      <a:ext uri="{0D108BD9-81ED-4DB2-BD59-A6C34878D82A}">
                        <a16:rowId xmlns:a16="http://schemas.microsoft.com/office/drawing/2014/main" val="1193658721"/>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148573392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171113420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sub>
                                </m:sSub>
                              </m:oMath>
                            </m:oMathPara>
                          </a14:m>
                          <a:endParaRPr lang="en-US" sz="1400" dirty="0"/>
                        </a:p>
                      </a:txBody>
                      <a:tcPr/>
                    </a:tc>
                    <a:extLst>
                      <a:ext uri="{0D108BD9-81ED-4DB2-BD59-A6C34878D82A}">
                        <a16:rowId xmlns:a16="http://schemas.microsoft.com/office/drawing/2014/main" val="1248566464"/>
                      </a:ext>
                    </a:extLst>
                  </a:tr>
                </a:tbl>
              </a:graphicData>
            </a:graphic>
          </p:graphicFrame>
        </mc:Choice>
        <mc:Fallback xmlns="">
          <p:graphicFrame>
            <p:nvGraphicFramePr>
              <p:cNvPr id="2" name="Table 9">
                <a:extLst>
                  <a:ext uri="{FF2B5EF4-FFF2-40B4-BE49-F238E27FC236}">
                    <a16:creationId xmlns:a16="http://schemas.microsoft.com/office/drawing/2014/main" id="{5FC043EE-F2DC-EEC8-B4F6-0D5C6A960ED9}"/>
                  </a:ext>
                </a:extLst>
              </p:cNvPr>
              <p:cNvGraphicFramePr>
                <a:graphicFrameLocks noGrp="1"/>
              </p:cNvGraphicFramePr>
              <p:nvPr>
                <p:extLst>
                  <p:ext uri="{D42A27DB-BD31-4B8C-83A1-F6EECF244321}">
                    <p14:modId xmlns:p14="http://schemas.microsoft.com/office/powerpoint/2010/main" val="1960104272"/>
                  </p:ext>
                </p:extLst>
              </p:nvPr>
            </p:nvGraphicFramePr>
            <p:xfrm>
              <a:off x="8397560" y="1304473"/>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endParaRPr lang="en-US"/>
                        </a:p>
                      </a:txBody>
                      <a:tcPr>
                        <a:blipFill>
                          <a:blip r:embed="rId5"/>
                          <a:stretch>
                            <a:fillRect l="-1429" t="-108000" r="-191429" b="-616000"/>
                          </a:stretch>
                        </a:blipFill>
                      </a:tcPr>
                    </a:tc>
                    <a:tc>
                      <a:txBody>
                        <a:bodyPr/>
                        <a:lstStyle/>
                        <a:p>
                          <a:endParaRPr lang="en-US"/>
                        </a:p>
                      </a:txBody>
                      <a:tcPr>
                        <a:blipFill>
                          <a:blip r:embed="rId5"/>
                          <a:stretch>
                            <a:fillRect l="-100000" t="-108000" r="-88732" b="-616000"/>
                          </a:stretch>
                        </a:blipFill>
                      </a:tcPr>
                    </a:tc>
                    <a:tc>
                      <a:txBody>
                        <a:bodyPr/>
                        <a:lstStyle/>
                        <a:p>
                          <a:endParaRPr lang="en-US"/>
                        </a:p>
                      </a:txBody>
                      <a:tcPr>
                        <a:blipFill>
                          <a:blip r:embed="rId5"/>
                          <a:stretch>
                            <a:fillRect l="-229032" t="-108000" r="-1613" b="-616000"/>
                          </a:stretch>
                        </a:blipFill>
                      </a:tcPr>
                    </a:tc>
                    <a:extLst>
                      <a:ext uri="{0D108BD9-81ED-4DB2-BD59-A6C34878D82A}">
                        <a16:rowId xmlns:a16="http://schemas.microsoft.com/office/drawing/2014/main" val="724547319"/>
                      </a:ext>
                    </a:extLst>
                  </a:tr>
                  <a:tr h="322410">
                    <a:tc>
                      <a:txBody>
                        <a:bodyPr/>
                        <a:lstStyle/>
                        <a:p>
                          <a:endParaRPr lang="en-US"/>
                        </a:p>
                      </a:txBody>
                      <a:tcPr>
                        <a:blipFill>
                          <a:blip r:embed="rId5"/>
                          <a:stretch>
                            <a:fillRect l="-1429" t="-200000" r="-191429" b="-492308"/>
                          </a:stretch>
                        </a:blipFill>
                      </a:tcPr>
                    </a:tc>
                    <a:tc>
                      <a:txBody>
                        <a:bodyPr/>
                        <a:lstStyle/>
                        <a:p>
                          <a:endParaRPr lang="en-US"/>
                        </a:p>
                      </a:txBody>
                      <a:tcPr>
                        <a:blipFill>
                          <a:blip r:embed="rId5"/>
                          <a:stretch>
                            <a:fillRect l="-100000" t="-200000" r="-88732" b="-492308"/>
                          </a:stretch>
                        </a:blipFill>
                      </a:tcPr>
                    </a:tc>
                    <a:tc>
                      <a:txBody>
                        <a:bodyPr/>
                        <a:lstStyle/>
                        <a:p>
                          <a:endParaRPr lang="en-US"/>
                        </a:p>
                      </a:txBody>
                      <a:tcPr>
                        <a:blipFill>
                          <a:blip r:embed="rId5"/>
                          <a:stretch>
                            <a:fillRect l="-229032" t="-200000" r="-1613" b="-492308"/>
                          </a:stretch>
                        </a:blipFill>
                      </a:tcPr>
                    </a:tc>
                    <a:extLst>
                      <a:ext uri="{0D108BD9-81ED-4DB2-BD59-A6C34878D82A}">
                        <a16:rowId xmlns:a16="http://schemas.microsoft.com/office/drawing/2014/main" val="4001592719"/>
                      </a:ext>
                    </a:extLst>
                  </a:tr>
                  <a:tr h="322410">
                    <a:tc>
                      <a:txBody>
                        <a:bodyPr/>
                        <a:lstStyle/>
                        <a:p>
                          <a:endParaRPr lang="en-US"/>
                        </a:p>
                      </a:txBody>
                      <a:tcPr>
                        <a:blipFill>
                          <a:blip r:embed="rId5"/>
                          <a:stretch>
                            <a:fillRect l="-1429" t="-312000" r="-191429" b="-412000"/>
                          </a:stretch>
                        </a:blipFill>
                      </a:tcPr>
                    </a:tc>
                    <a:tc>
                      <a:txBody>
                        <a:bodyPr/>
                        <a:lstStyle/>
                        <a:p>
                          <a:endParaRPr lang="en-US"/>
                        </a:p>
                      </a:txBody>
                      <a:tcPr>
                        <a:blipFill>
                          <a:blip r:embed="rId5"/>
                          <a:stretch>
                            <a:fillRect l="-100000" t="-312000" r="-88732" b="-412000"/>
                          </a:stretch>
                        </a:blipFill>
                      </a:tcPr>
                    </a:tc>
                    <a:tc>
                      <a:txBody>
                        <a:bodyPr/>
                        <a:lstStyle/>
                        <a:p>
                          <a:endParaRPr lang="en-US"/>
                        </a:p>
                      </a:txBody>
                      <a:tcPr>
                        <a:blipFill>
                          <a:blip r:embed="rId5"/>
                          <a:stretch>
                            <a:fillRect l="-229032" t="-312000" r="-1613" b="-412000"/>
                          </a:stretch>
                        </a:blipFill>
                      </a:tcPr>
                    </a:tc>
                    <a:extLst>
                      <a:ext uri="{0D108BD9-81ED-4DB2-BD59-A6C34878D82A}">
                        <a16:rowId xmlns:a16="http://schemas.microsoft.com/office/drawing/2014/main" val="2375017795"/>
                      </a:ext>
                    </a:extLst>
                  </a:tr>
                  <a:tr h="322410">
                    <a:tc>
                      <a:txBody>
                        <a:bodyPr/>
                        <a:lstStyle/>
                        <a:p>
                          <a:endParaRPr lang="en-US"/>
                        </a:p>
                      </a:txBody>
                      <a:tcPr>
                        <a:blipFill>
                          <a:blip r:embed="rId5"/>
                          <a:stretch>
                            <a:fillRect l="-1429" t="-396154" r="-191429" b="-296154"/>
                          </a:stretch>
                        </a:blipFill>
                      </a:tcPr>
                    </a:tc>
                    <a:tc>
                      <a:txBody>
                        <a:bodyPr/>
                        <a:lstStyle/>
                        <a:p>
                          <a:endParaRPr lang="en-US"/>
                        </a:p>
                      </a:txBody>
                      <a:tcPr>
                        <a:blipFill>
                          <a:blip r:embed="rId5"/>
                          <a:stretch>
                            <a:fillRect l="-100000" t="-396154" r="-88732" b="-296154"/>
                          </a:stretch>
                        </a:blipFill>
                      </a:tcPr>
                    </a:tc>
                    <a:tc>
                      <a:txBody>
                        <a:bodyPr/>
                        <a:lstStyle/>
                        <a:p>
                          <a:endParaRPr lang="en-US"/>
                        </a:p>
                      </a:txBody>
                      <a:tcPr>
                        <a:blipFill>
                          <a:blip r:embed="rId5"/>
                          <a:stretch>
                            <a:fillRect l="-229032" t="-396154" r="-1613" b="-296154"/>
                          </a:stretch>
                        </a:blipFill>
                      </a:tcPr>
                    </a:tc>
                    <a:extLst>
                      <a:ext uri="{0D108BD9-81ED-4DB2-BD59-A6C34878D82A}">
                        <a16:rowId xmlns:a16="http://schemas.microsoft.com/office/drawing/2014/main" val="1193658721"/>
                      </a:ext>
                    </a:extLst>
                  </a:tr>
                  <a:tr h="322410">
                    <a:tc>
                      <a:txBody>
                        <a:bodyPr/>
                        <a:lstStyle/>
                        <a:p>
                          <a:endParaRPr lang="en-US"/>
                        </a:p>
                      </a:txBody>
                      <a:tcPr>
                        <a:blipFill>
                          <a:blip r:embed="rId5"/>
                          <a:stretch>
                            <a:fillRect l="-1429" t="-516000" r="-191429" b="-208000"/>
                          </a:stretch>
                        </a:blipFill>
                      </a:tcPr>
                    </a:tc>
                    <a:tc>
                      <a:txBody>
                        <a:bodyPr/>
                        <a:lstStyle/>
                        <a:p>
                          <a:endParaRPr lang="en-US"/>
                        </a:p>
                      </a:txBody>
                      <a:tcPr>
                        <a:blipFill>
                          <a:blip r:embed="rId5"/>
                          <a:stretch>
                            <a:fillRect l="-100000" t="-516000" r="-88732" b="-208000"/>
                          </a:stretch>
                        </a:blipFill>
                      </a:tcPr>
                    </a:tc>
                    <a:tc>
                      <a:txBody>
                        <a:bodyPr/>
                        <a:lstStyle/>
                        <a:p>
                          <a:endParaRPr lang="en-US"/>
                        </a:p>
                      </a:txBody>
                      <a:tcPr>
                        <a:blipFill>
                          <a:blip r:embed="rId5"/>
                          <a:stretch>
                            <a:fillRect l="-229032" t="-516000" r="-1613" b="-208000"/>
                          </a:stretch>
                        </a:blipFill>
                      </a:tcPr>
                    </a:tc>
                    <a:extLst>
                      <a:ext uri="{0D108BD9-81ED-4DB2-BD59-A6C34878D82A}">
                        <a16:rowId xmlns:a16="http://schemas.microsoft.com/office/drawing/2014/main" val="1485733929"/>
                      </a:ext>
                    </a:extLst>
                  </a:tr>
                  <a:tr h="322410">
                    <a:tc>
                      <a:txBody>
                        <a:bodyPr/>
                        <a:lstStyle/>
                        <a:p>
                          <a:endParaRPr lang="en-US"/>
                        </a:p>
                      </a:txBody>
                      <a:tcPr>
                        <a:blipFill>
                          <a:blip r:embed="rId5"/>
                          <a:stretch>
                            <a:fillRect l="-1429" t="-592308" r="-191429" b="-100000"/>
                          </a:stretch>
                        </a:blipFill>
                      </a:tcPr>
                    </a:tc>
                    <a:tc>
                      <a:txBody>
                        <a:bodyPr/>
                        <a:lstStyle/>
                        <a:p>
                          <a:endParaRPr lang="en-US"/>
                        </a:p>
                      </a:txBody>
                      <a:tcPr>
                        <a:blipFill>
                          <a:blip r:embed="rId5"/>
                          <a:stretch>
                            <a:fillRect l="-100000" t="-592308" r="-88732" b="-100000"/>
                          </a:stretch>
                        </a:blipFill>
                      </a:tcPr>
                    </a:tc>
                    <a:tc>
                      <a:txBody>
                        <a:bodyPr/>
                        <a:lstStyle/>
                        <a:p>
                          <a:endParaRPr lang="en-US"/>
                        </a:p>
                      </a:txBody>
                      <a:tcPr>
                        <a:blipFill>
                          <a:blip r:embed="rId5"/>
                          <a:stretch>
                            <a:fillRect l="-229032" t="-592308" r="-1613" b="-100000"/>
                          </a:stretch>
                        </a:blipFill>
                      </a:tcPr>
                    </a:tc>
                    <a:extLst>
                      <a:ext uri="{0D108BD9-81ED-4DB2-BD59-A6C34878D82A}">
                        <a16:rowId xmlns:a16="http://schemas.microsoft.com/office/drawing/2014/main" val="1711134209"/>
                      </a:ext>
                    </a:extLst>
                  </a:tr>
                  <a:tr h="322410">
                    <a:tc>
                      <a:txBody>
                        <a:bodyPr/>
                        <a:lstStyle/>
                        <a:p>
                          <a:endParaRPr lang="en-US"/>
                        </a:p>
                      </a:txBody>
                      <a:tcPr>
                        <a:blipFill>
                          <a:blip r:embed="rId5"/>
                          <a:stretch>
                            <a:fillRect l="-1429" t="-720000" r="-191429" b="-4000"/>
                          </a:stretch>
                        </a:blipFill>
                      </a:tcPr>
                    </a:tc>
                    <a:tc>
                      <a:txBody>
                        <a:bodyPr/>
                        <a:lstStyle/>
                        <a:p>
                          <a:endParaRPr lang="en-US"/>
                        </a:p>
                      </a:txBody>
                      <a:tcPr>
                        <a:blipFill>
                          <a:blip r:embed="rId5"/>
                          <a:stretch>
                            <a:fillRect l="-100000" t="-720000" r="-88732" b="-4000"/>
                          </a:stretch>
                        </a:blipFill>
                      </a:tcPr>
                    </a:tc>
                    <a:tc>
                      <a:txBody>
                        <a:bodyPr/>
                        <a:lstStyle/>
                        <a:p>
                          <a:endParaRPr lang="en-US"/>
                        </a:p>
                      </a:txBody>
                      <a:tcPr>
                        <a:blipFill>
                          <a:blip r:embed="rId5"/>
                          <a:stretch>
                            <a:fillRect l="-229032" t="-720000" r="-1613" b="-4000"/>
                          </a:stretch>
                        </a:blipFill>
                      </a:tcPr>
                    </a:tc>
                    <a:extLst>
                      <a:ext uri="{0D108BD9-81ED-4DB2-BD59-A6C34878D82A}">
                        <a16:rowId xmlns:a16="http://schemas.microsoft.com/office/drawing/2014/main" val="1248566464"/>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7FC847-8636-C01F-D433-6E1AC2A7DB17}"/>
                  </a:ext>
                </a:extLst>
              </p:cNvPr>
              <p:cNvSpPr txBox="1"/>
              <p:nvPr/>
            </p:nvSpPr>
            <p:spPr>
              <a:xfrm>
                <a:off x="668129" y="4417079"/>
                <a:ext cx="1092752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equation of the</a:t>
                </a:r>
                <a:r>
                  <a:rPr lang="en-US" baseline="0" dirty="0"/>
                  <a:t> </a:t>
                </a:r>
                <a:r>
                  <a:rPr lang="en-US" dirty="0"/>
                  <a:t>best line is given by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𝑚𝑥</m:t>
                    </m:r>
                    <m:r>
                      <a:rPr lang="en-US" sz="1800" b="0" i="1" smtClean="0">
                        <a:latin typeface="Cambria Math" panose="02040503050406030204" pitchFamily="18" charset="0"/>
                      </a:rPr>
                      <m:t>+</m:t>
                    </m:r>
                    <m:r>
                      <a:rPr lang="en-US" sz="1800" b="0" i="1" smtClean="0">
                        <a:latin typeface="Cambria Math" panose="02040503050406030204" pitchFamily="18" charset="0"/>
                      </a:rPr>
                      <m:t>𝑏</m:t>
                    </m:r>
                  </m:oMath>
                </a14:m>
                <a:r>
                  <a:rPr lang="en-US" sz="1800" dirty="0"/>
                  <a:t>, where m is the slope and b is</a:t>
                </a:r>
                <a:r>
                  <a:rPr lang="en-US" sz="1800" baseline="0" dirty="0"/>
                  <a:t> the y-intercept. We are going to call this equation the hypothesis because we are going to make multiple guesses until the error between our hypothesis and the data set is minimized. </a:t>
                </a:r>
              </a:p>
            </p:txBody>
          </p:sp>
        </mc:Choice>
        <mc:Fallback xmlns="">
          <p:sp>
            <p:nvSpPr>
              <p:cNvPr id="8" name="TextBox 7">
                <a:extLst>
                  <a:ext uri="{FF2B5EF4-FFF2-40B4-BE49-F238E27FC236}">
                    <a16:creationId xmlns:a16="http://schemas.microsoft.com/office/drawing/2014/main" id="{847FC847-8636-C01F-D433-6E1AC2A7DB17}"/>
                  </a:ext>
                </a:extLst>
              </p:cNvPr>
              <p:cNvSpPr txBox="1">
                <a:spLocks noRot="1" noChangeAspect="1" noMove="1" noResize="1" noEditPoints="1" noAdjustHandles="1" noChangeArrowheads="1" noChangeShapeType="1" noTextEdit="1"/>
              </p:cNvSpPr>
              <p:nvPr/>
            </p:nvSpPr>
            <p:spPr>
              <a:xfrm>
                <a:off x="668129" y="4417079"/>
                <a:ext cx="10927521" cy="923330"/>
              </a:xfrm>
              <a:prstGeom prst="rect">
                <a:avLst/>
              </a:prstGeom>
              <a:blipFill>
                <a:blip r:embed="rId6"/>
                <a:stretch>
                  <a:fillRect l="-465" t="-4110" r="-813"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DFD7B2-5308-665C-E75E-674D52EEEB7C}"/>
                  </a:ext>
                </a:extLst>
              </p:cNvPr>
              <p:cNvSpPr txBox="1"/>
              <p:nvPr/>
            </p:nvSpPr>
            <p:spPr>
              <a:xfrm>
                <a:off x="4876497" y="5534854"/>
                <a:ext cx="18876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𝑚𝑥</m:t>
                      </m:r>
                    </m:oMath>
                  </m:oMathPara>
                </a14:m>
                <a:endParaRPr lang="en-US" sz="2800" dirty="0"/>
              </a:p>
            </p:txBody>
          </p:sp>
        </mc:Choice>
        <mc:Fallback xmlns="">
          <p:sp>
            <p:nvSpPr>
              <p:cNvPr id="9" name="TextBox 8">
                <a:extLst>
                  <a:ext uri="{FF2B5EF4-FFF2-40B4-BE49-F238E27FC236}">
                    <a16:creationId xmlns:a16="http://schemas.microsoft.com/office/drawing/2014/main" id="{CADFD7B2-5308-665C-E75E-674D52EEEB7C}"/>
                  </a:ext>
                </a:extLst>
              </p:cNvPr>
              <p:cNvSpPr txBox="1">
                <a:spLocks noRot="1" noChangeAspect="1" noMove="1" noResize="1" noEditPoints="1" noAdjustHandles="1" noChangeArrowheads="1" noChangeShapeType="1" noTextEdit="1"/>
              </p:cNvSpPr>
              <p:nvPr/>
            </p:nvSpPr>
            <p:spPr>
              <a:xfrm>
                <a:off x="4876497" y="5534854"/>
                <a:ext cx="1887633" cy="430887"/>
              </a:xfrm>
              <a:prstGeom prst="rect">
                <a:avLst/>
              </a:prstGeom>
              <a:blipFill>
                <a:blip r:embed="rId7"/>
                <a:stretch>
                  <a:fillRect l="-4027" r="-1342" b="-22857"/>
                </a:stretch>
              </a:blipFill>
            </p:spPr>
            <p:txBody>
              <a:bodyPr/>
              <a:lstStyle/>
              <a:p>
                <a:r>
                  <a:rPr lang="en-US">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0171F938-F788-1A55-B67E-DBE1632251A3}"/>
              </a:ext>
            </a:extLst>
          </p:cNvPr>
          <p:cNvPicPr>
            <a:picLocks noChangeAspect="1"/>
          </p:cNvPicPr>
          <p:nvPr/>
        </p:nvPicPr>
        <p:blipFill>
          <a:blip r:embed="rId8"/>
          <a:stretch>
            <a:fillRect/>
          </a:stretch>
        </p:blipFill>
        <p:spPr>
          <a:xfrm>
            <a:off x="966357" y="777163"/>
            <a:ext cx="4307958" cy="3475086"/>
          </a:xfrm>
          <a:prstGeom prst="rect">
            <a:avLst/>
          </a:prstGeom>
        </p:spPr>
      </p:pic>
    </p:spTree>
    <p:extLst>
      <p:ext uri="{BB962C8B-B14F-4D97-AF65-F5344CB8AC3E}">
        <p14:creationId xmlns:p14="http://schemas.microsoft.com/office/powerpoint/2010/main" val="156636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250E-DAD3-62CD-5612-02AAC607BFC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DD75D3-43EA-68D9-D981-A75C641D83F8}"/>
                  </a:ext>
                </a:extLst>
              </p:cNvPr>
              <p:cNvSpPr txBox="1"/>
              <p:nvPr/>
            </p:nvSpPr>
            <p:spPr>
              <a:xfrm>
                <a:off x="8459699" y="2264380"/>
                <a:ext cx="18876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𝑚𝑥</m:t>
                      </m:r>
                    </m:oMath>
                  </m:oMathPara>
                </a14:m>
                <a:endParaRPr lang="en-US" sz="2800" dirty="0"/>
              </a:p>
            </p:txBody>
          </p:sp>
        </mc:Choice>
        <mc:Fallback xmlns="">
          <p:sp>
            <p:nvSpPr>
              <p:cNvPr id="8" name="TextBox 7">
                <a:extLst>
                  <a:ext uri="{FF2B5EF4-FFF2-40B4-BE49-F238E27FC236}">
                    <a16:creationId xmlns:a16="http://schemas.microsoft.com/office/drawing/2014/main" id="{DADD75D3-43EA-68D9-D981-A75C641D83F8}"/>
                  </a:ext>
                </a:extLst>
              </p:cNvPr>
              <p:cNvSpPr txBox="1">
                <a:spLocks noRot="1" noChangeAspect="1" noMove="1" noResize="1" noEditPoints="1" noAdjustHandles="1" noChangeArrowheads="1" noChangeShapeType="1" noTextEdit="1"/>
              </p:cNvSpPr>
              <p:nvPr/>
            </p:nvSpPr>
            <p:spPr>
              <a:xfrm>
                <a:off x="8459699" y="2264380"/>
                <a:ext cx="1887633" cy="430887"/>
              </a:xfrm>
              <a:prstGeom prst="rect">
                <a:avLst/>
              </a:prstGeom>
              <a:blipFill>
                <a:blip r:embed="rId3"/>
                <a:stretch>
                  <a:fillRect l="-4027" r="-1342"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2E44E44-663F-4B17-DE36-A8CE6A4A050A}"/>
              </a:ext>
            </a:extLst>
          </p:cNvPr>
          <p:cNvSpPr txBox="1"/>
          <p:nvPr/>
        </p:nvSpPr>
        <p:spPr>
          <a:xfrm>
            <a:off x="5935931" y="2936557"/>
            <a:ext cx="2020186" cy="492443"/>
          </a:xfrm>
          <a:prstGeom prst="rect">
            <a:avLst/>
          </a:prstGeom>
          <a:noFill/>
        </p:spPr>
        <p:txBody>
          <a:bodyPr wrap="square" rtlCol="0">
            <a:spAutoFit/>
          </a:bodyPr>
          <a:lstStyle/>
          <a:p>
            <a:r>
              <a:rPr lang="en-US" sz="2600" dirty="0"/>
              <a:t>Hypothesis: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16E949-5134-BD2C-0B18-C4A9035FD8F8}"/>
                  </a:ext>
                </a:extLst>
              </p:cNvPr>
              <p:cNvSpPr txBox="1"/>
              <p:nvPr/>
            </p:nvSpPr>
            <p:spPr>
              <a:xfrm>
                <a:off x="7747316" y="2963061"/>
                <a:ext cx="28794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ea typeface="Cambria Math" panose="02040503050406030204" pitchFamily="18" charset="0"/>
                            </a:rPr>
                            <m:t>𝜃</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rPr>
                        <m:t>𝑥</m:t>
                      </m:r>
                    </m:oMath>
                  </m:oMathPara>
                </a14:m>
                <a:endParaRPr lang="en-US" sz="2800" dirty="0"/>
              </a:p>
            </p:txBody>
          </p:sp>
        </mc:Choice>
        <mc:Fallback xmlns="">
          <p:sp>
            <p:nvSpPr>
              <p:cNvPr id="11" name="TextBox 10">
                <a:extLst>
                  <a:ext uri="{FF2B5EF4-FFF2-40B4-BE49-F238E27FC236}">
                    <a16:creationId xmlns:a16="http://schemas.microsoft.com/office/drawing/2014/main" id="{D716E949-5134-BD2C-0B18-C4A9035FD8F8}"/>
                  </a:ext>
                </a:extLst>
              </p:cNvPr>
              <p:cNvSpPr txBox="1">
                <a:spLocks noRot="1" noChangeAspect="1" noMove="1" noResize="1" noEditPoints="1" noAdjustHandles="1" noChangeArrowheads="1" noChangeShapeType="1" noTextEdit="1"/>
              </p:cNvSpPr>
              <p:nvPr/>
            </p:nvSpPr>
            <p:spPr>
              <a:xfrm>
                <a:off x="7747316" y="2963061"/>
                <a:ext cx="2879442" cy="430887"/>
              </a:xfrm>
              <a:prstGeom prst="rect">
                <a:avLst/>
              </a:prstGeom>
              <a:blipFill>
                <a:blip r:embed="rId4"/>
                <a:stretch>
                  <a:fillRect l="-88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0ACB03-2DC8-69B4-2EEC-C1B2CE88E012}"/>
                  </a:ext>
                </a:extLst>
              </p:cNvPr>
              <p:cNvSpPr txBox="1"/>
              <p:nvPr/>
            </p:nvSpPr>
            <p:spPr>
              <a:xfrm>
                <a:off x="1232721" y="1417560"/>
                <a:ext cx="4065137"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First, let’s rewrite the hypothesis to make it more compact and applicable for large data sets. We change the variables </a:t>
                </a:r>
                <a14:m>
                  <m:oMath xmlns:m="http://schemas.openxmlformats.org/officeDocument/2006/math">
                    <m:r>
                      <a:rPr lang="en-US" sz="1800" b="0" i="1" smtClean="0">
                        <a:latin typeface="Cambria Math" panose="02040503050406030204" pitchFamily="18" charset="0"/>
                      </a:rPr>
                      <m:t>𝑦</m:t>
                    </m:r>
                  </m:oMath>
                </a14:m>
                <a:r>
                  <a:rPr lang="en-US" sz="1800" baseline="0"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𝜃</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baseline="0" dirty="0"/>
                  <a:t>, </a:t>
                </a:r>
                <a14:m>
                  <m:oMath xmlns:m="http://schemas.openxmlformats.org/officeDocument/2006/math">
                    <m:r>
                      <a:rPr lang="en-US" sz="1800" b="0" i="1" smtClean="0">
                        <a:latin typeface="Cambria Math" panose="02040503050406030204" pitchFamily="18" charset="0"/>
                      </a:rPr>
                      <m:t>𝑏</m:t>
                    </m:r>
                  </m:oMath>
                </a14:m>
                <a:r>
                  <a:rPr lang="en-US" sz="1800" baseline="0"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sz="1800" baseline="0" dirty="0"/>
                  <a:t>,  and </a:t>
                </a:r>
                <a14:m>
                  <m:oMath xmlns:m="http://schemas.openxmlformats.org/officeDocument/2006/math">
                    <m:r>
                      <a:rPr lang="en-US" sz="1800" b="0" i="1" smtClean="0">
                        <a:latin typeface="Cambria Math" panose="02040503050406030204" pitchFamily="18" charset="0"/>
                      </a:rPr>
                      <m:t>𝑚</m:t>
                    </m:r>
                  </m:oMath>
                </a14:m>
                <a:r>
                  <a:rPr lang="en-US" sz="1800" baseline="0" dirty="0"/>
                  <a:t> to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sz="1800"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r>
                  <a:rPr lang="en-US" sz="1800" baseline="0" dirty="0"/>
                  <a:t>I kept </a:t>
                </a:r>
                <a14:m>
                  <m:oMath xmlns:m="http://schemas.openxmlformats.org/officeDocument/2006/math">
                    <m:r>
                      <a:rPr lang="en-US" sz="1800" i="1" smtClean="0">
                        <a:latin typeface="Cambria Math" panose="02040503050406030204" pitchFamily="18" charset="0"/>
                      </a:rPr>
                      <m:t>𝑥</m:t>
                    </m:r>
                  </m:oMath>
                </a14:m>
                <a:r>
                  <a:rPr lang="en-US" sz="1800" baseline="0" dirty="0"/>
                  <a:t> the same since it’s our independent variable. Notice that the hypothesis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𝜃</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oMath>
                </a14:m>
                <a:r>
                  <a:rPr lang="en-US" sz="1800" baseline="0" dirty="0"/>
                  <a:t> is now expressed as a function of the independent variable </a:t>
                </a:r>
                <a14:m>
                  <m:oMath xmlns:m="http://schemas.openxmlformats.org/officeDocument/2006/math">
                    <m:r>
                      <a:rPr lang="en-US" sz="1800" i="1" smtClean="0">
                        <a:latin typeface="Cambria Math" panose="02040503050406030204" pitchFamily="18" charset="0"/>
                      </a:rPr>
                      <m:t>𝑥</m:t>
                    </m:r>
                  </m:oMath>
                </a14:m>
                <a:r>
                  <a:rPr lang="en-US" sz="1800" baseline="0" dirty="0"/>
                  <a:t>. Remember, we only did a variable change. These are the exact same equations.</a:t>
                </a:r>
              </a:p>
            </p:txBody>
          </p:sp>
        </mc:Choice>
        <mc:Fallback xmlns="">
          <p:sp>
            <p:nvSpPr>
              <p:cNvPr id="3" name="TextBox 2">
                <a:extLst>
                  <a:ext uri="{FF2B5EF4-FFF2-40B4-BE49-F238E27FC236}">
                    <a16:creationId xmlns:a16="http://schemas.microsoft.com/office/drawing/2014/main" id="{9D0ACB03-2DC8-69B4-2EEC-C1B2CE88E012}"/>
                  </a:ext>
                </a:extLst>
              </p:cNvPr>
              <p:cNvSpPr txBox="1">
                <a:spLocks noRot="1" noChangeAspect="1" noMove="1" noResize="1" noEditPoints="1" noAdjustHandles="1" noChangeArrowheads="1" noChangeShapeType="1" noTextEdit="1"/>
              </p:cNvSpPr>
              <p:nvPr/>
            </p:nvSpPr>
            <p:spPr>
              <a:xfrm>
                <a:off x="1232721" y="1417560"/>
                <a:ext cx="4065137" cy="3416320"/>
              </a:xfrm>
              <a:prstGeom prst="rect">
                <a:avLst/>
              </a:prstGeom>
              <a:blipFill>
                <a:blip r:embed="rId5"/>
                <a:stretch>
                  <a:fillRect l="-932" t="-741" r="-1242" b="-1852"/>
                </a:stretch>
              </a:blipFill>
            </p:spPr>
            <p:txBody>
              <a:bodyPr/>
              <a:lstStyle/>
              <a:p>
                <a:r>
                  <a:rPr lang="en-US">
                    <a:noFill/>
                  </a:rPr>
                  <a:t> </a:t>
                </a:r>
              </a:p>
            </p:txBody>
          </p:sp>
        </mc:Fallback>
      </mc:AlternateContent>
    </p:spTree>
    <p:extLst>
      <p:ext uri="{BB962C8B-B14F-4D97-AF65-F5344CB8AC3E}">
        <p14:creationId xmlns:p14="http://schemas.microsoft.com/office/powerpoint/2010/main" val="17259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E50D-8FBD-81CD-2D62-6DDBD355DD29}"/>
              </a:ext>
            </a:extLst>
          </p:cNvPr>
          <p:cNvSpPr>
            <a:spLocks noGrp="1"/>
          </p:cNvSpPr>
          <p:nvPr>
            <p:ph type="title"/>
          </p:nvPr>
        </p:nvSpPr>
        <p:spPr/>
        <p:txBody>
          <a:bodyPr/>
          <a:lstStyle/>
          <a:p>
            <a:r>
              <a:rPr lang="en-US"/>
              <a:t>What is machine learning? Artificial intelligence?</a:t>
            </a:r>
            <a:endParaRPr lang="en-US" dirty="0"/>
          </a:p>
        </p:txBody>
      </p:sp>
      <p:sp>
        <p:nvSpPr>
          <p:cNvPr id="5" name="TextBox 4">
            <a:extLst>
              <a:ext uri="{FF2B5EF4-FFF2-40B4-BE49-F238E27FC236}">
                <a16:creationId xmlns:a16="http://schemas.microsoft.com/office/drawing/2014/main" id="{B40CDDCB-AA71-A34F-934D-BFEDEDAAA360}"/>
              </a:ext>
            </a:extLst>
          </p:cNvPr>
          <p:cNvSpPr txBox="1"/>
          <p:nvPr/>
        </p:nvSpPr>
        <p:spPr>
          <a:xfrm>
            <a:off x="0" y="6575266"/>
            <a:ext cx="7011590" cy="246221"/>
          </a:xfrm>
          <a:prstGeom prst="rect">
            <a:avLst/>
          </a:prstGeom>
          <a:noFill/>
        </p:spPr>
        <p:txBody>
          <a:bodyPr wrap="square">
            <a:spAutoFit/>
          </a:bodyPr>
          <a:lstStyle/>
          <a:p>
            <a:r>
              <a:rPr lang="en-US" sz="1000"/>
              <a:t>https://blog.google/technology/ai/9-ways-we-use-ai-in-our-products/</a:t>
            </a:r>
            <a:endParaRPr lang="en-US" sz="1000" dirty="0"/>
          </a:p>
        </p:txBody>
      </p:sp>
      <p:pic>
        <p:nvPicPr>
          <p:cNvPr id="9" name="Picture 8" descr="Graphical user interface, application&#10;&#10;Description automatically generated">
            <a:extLst>
              <a:ext uri="{FF2B5EF4-FFF2-40B4-BE49-F238E27FC236}">
                <a16:creationId xmlns:a16="http://schemas.microsoft.com/office/drawing/2014/main" id="{B2A0507E-8BB7-2E33-BBC9-4C698C363EC5}"/>
              </a:ext>
            </a:extLst>
          </p:cNvPr>
          <p:cNvPicPr>
            <a:picLocks noChangeAspect="1"/>
          </p:cNvPicPr>
          <p:nvPr/>
        </p:nvPicPr>
        <p:blipFill>
          <a:blip r:embed="rId3"/>
          <a:stretch>
            <a:fillRect/>
          </a:stretch>
        </p:blipFill>
        <p:spPr>
          <a:xfrm>
            <a:off x="838200" y="1935138"/>
            <a:ext cx="6706634" cy="4265638"/>
          </a:xfrm>
          <a:prstGeom prst="rect">
            <a:avLst/>
          </a:prstGeom>
        </p:spPr>
      </p:pic>
      <p:sp>
        <p:nvSpPr>
          <p:cNvPr id="10" name="TextBox 9">
            <a:extLst>
              <a:ext uri="{FF2B5EF4-FFF2-40B4-BE49-F238E27FC236}">
                <a16:creationId xmlns:a16="http://schemas.microsoft.com/office/drawing/2014/main" id="{BB0301D2-A794-B8B9-76A3-CD9E94CF4591}"/>
              </a:ext>
            </a:extLst>
          </p:cNvPr>
          <p:cNvSpPr txBox="1"/>
          <p:nvPr/>
        </p:nvSpPr>
        <p:spPr>
          <a:xfrm>
            <a:off x="8358187" y="2082798"/>
            <a:ext cx="1949060" cy="3970318"/>
          </a:xfrm>
          <a:prstGeom prst="rect">
            <a:avLst/>
          </a:prstGeom>
          <a:noFill/>
        </p:spPr>
        <p:txBody>
          <a:bodyPr wrap="none" rtlCol="0">
            <a:spAutoFit/>
          </a:bodyPr>
          <a:lstStyle/>
          <a:p>
            <a:pPr marL="457200" indent="-457200">
              <a:buFont typeface="Courier New" panose="02070309020205020404" pitchFamily="49" charset="0"/>
              <a:buChar char="o"/>
            </a:pPr>
            <a:r>
              <a:rPr lang="en-US" sz="2800" dirty="0"/>
              <a:t>Search</a:t>
            </a:r>
          </a:p>
          <a:p>
            <a:pPr marL="457200" indent="-457200">
              <a:buFont typeface="Courier New" panose="02070309020205020404" pitchFamily="49" charset="0"/>
              <a:buChar char="o"/>
            </a:pPr>
            <a:r>
              <a:rPr lang="en-US" sz="2800" dirty="0"/>
              <a:t>Maps</a:t>
            </a:r>
          </a:p>
          <a:p>
            <a:pPr marL="457200" indent="-457200">
              <a:buFont typeface="Courier New" panose="02070309020205020404" pitchFamily="49" charset="0"/>
              <a:buChar char="o"/>
            </a:pPr>
            <a:r>
              <a:rPr lang="en-US" sz="2800" dirty="0"/>
              <a:t>Pixel</a:t>
            </a:r>
          </a:p>
          <a:p>
            <a:pPr marL="457200" indent="-457200">
              <a:buFont typeface="Courier New" panose="02070309020205020404" pitchFamily="49" charset="0"/>
              <a:buChar char="o"/>
            </a:pPr>
            <a:r>
              <a:rPr lang="en-US" sz="2800" dirty="0"/>
              <a:t>Photos</a:t>
            </a:r>
          </a:p>
          <a:p>
            <a:pPr marL="457200" indent="-457200">
              <a:buFont typeface="Courier New" panose="02070309020205020404" pitchFamily="49" charset="0"/>
              <a:buChar char="o"/>
            </a:pPr>
            <a:r>
              <a:rPr lang="en-US" sz="2800" dirty="0" err="1"/>
              <a:t>Youtube</a:t>
            </a:r>
            <a:endParaRPr lang="en-US" sz="2800" dirty="0"/>
          </a:p>
          <a:p>
            <a:pPr marL="457200" indent="-457200">
              <a:buFont typeface="Courier New" panose="02070309020205020404" pitchFamily="49" charset="0"/>
              <a:buChar char="o"/>
            </a:pPr>
            <a:r>
              <a:rPr lang="en-US" sz="2800" dirty="0"/>
              <a:t>Assistant</a:t>
            </a:r>
          </a:p>
          <a:p>
            <a:pPr marL="457200" indent="-457200">
              <a:buFont typeface="Courier New" panose="02070309020205020404" pitchFamily="49" charset="0"/>
              <a:buChar char="o"/>
            </a:pPr>
            <a:r>
              <a:rPr lang="en-US" sz="2800" dirty="0"/>
              <a:t>Gmail</a:t>
            </a:r>
          </a:p>
          <a:p>
            <a:pPr marL="457200" indent="-457200">
              <a:buFont typeface="Courier New" panose="02070309020205020404" pitchFamily="49" charset="0"/>
              <a:buChar char="o"/>
            </a:pPr>
            <a:r>
              <a:rPr lang="en-US" sz="2800" dirty="0"/>
              <a:t>Ads</a:t>
            </a:r>
          </a:p>
          <a:p>
            <a:pPr marL="457200" indent="-457200">
              <a:buFont typeface="Courier New" panose="02070309020205020404" pitchFamily="49" charset="0"/>
              <a:buChar char="o"/>
            </a:pPr>
            <a:r>
              <a:rPr lang="en-US" sz="2800" dirty="0"/>
              <a:t>Cloud</a:t>
            </a:r>
          </a:p>
        </p:txBody>
      </p:sp>
    </p:spTree>
    <p:extLst>
      <p:ext uri="{BB962C8B-B14F-4D97-AF65-F5344CB8AC3E}">
        <p14:creationId xmlns:p14="http://schemas.microsoft.com/office/powerpoint/2010/main" val="149686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0140C-4CA9-B92F-9843-2418DA9576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5" name="Table 9">
                <a:extLst>
                  <a:ext uri="{FF2B5EF4-FFF2-40B4-BE49-F238E27FC236}">
                    <a16:creationId xmlns:a16="http://schemas.microsoft.com/office/drawing/2014/main" id="{2CE11844-7A21-B496-E6A6-9AB04226E832}"/>
                  </a:ext>
                </a:extLst>
              </p:cNvPr>
              <p:cNvGraphicFramePr>
                <a:graphicFrameLocks noGrp="1"/>
              </p:cNvGraphicFramePr>
              <p:nvPr>
                <p:extLst>
                  <p:ext uri="{D42A27DB-BD31-4B8C-83A1-F6EECF244321}">
                    <p14:modId xmlns:p14="http://schemas.microsoft.com/office/powerpoint/2010/main" val="2847275932"/>
                  </p:ext>
                </p:extLst>
              </p:nvPr>
            </p:nvGraphicFramePr>
            <p:xfrm>
              <a:off x="6982148" y="2437858"/>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7245473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40015927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3</m:t>
                                    </m:r>
                                  </m:sub>
                                </m:sSub>
                              </m:oMath>
                            </m:oMathPara>
                          </a14:m>
                          <a:endParaRPr lang="en-US" sz="1400" dirty="0"/>
                        </a:p>
                      </a:txBody>
                      <a:tcPr/>
                    </a:tc>
                    <a:extLst>
                      <a:ext uri="{0D108BD9-81ED-4DB2-BD59-A6C34878D82A}">
                        <a16:rowId xmlns:a16="http://schemas.microsoft.com/office/drawing/2014/main" val="2375017795"/>
                      </a:ext>
                    </a:extLst>
                  </a:tr>
                  <a:tr h="322410">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extLst>
                      <a:ext uri="{0D108BD9-81ED-4DB2-BD59-A6C34878D82A}">
                        <a16:rowId xmlns:a16="http://schemas.microsoft.com/office/drawing/2014/main" val="1193658721"/>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148573392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171113420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sub>
                                </m:sSub>
                              </m:oMath>
                            </m:oMathPara>
                          </a14:m>
                          <a:endParaRPr lang="en-US" sz="1400" dirty="0"/>
                        </a:p>
                      </a:txBody>
                      <a:tcPr/>
                    </a:tc>
                    <a:extLst>
                      <a:ext uri="{0D108BD9-81ED-4DB2-BD59-A6C34878D82A}">
                        <a16:rowId xmlns:a16="http://schemas.microsoft.com/office/drawing/2014/main" val="1248566464"/>
                      </a:ext>
                    </a:extLst>
                  </a:tr>
                </a:tbl>
              </a:graphicData>
            </a:graphic>
          </p:graphicFrame>
        </mc:Choice>
        <mc:Fallback xmlns="">
          <p:graphicFrame>
            <p:nvGraphicFramePr>
              <p:cNvPr id="35" name="Table 9">
                <a:extLst>
                  <a:ext uri="{FF2B5EF4-FFF2-40B4-BE49-F238E27FC236}">
                    <a16:creationId xmlns:a16="http://schemas.microsoft.com/office/drawing/2014/main" id="{2CE11844-7A21-B496-E6A6-9AB04226E832}"/>
                  </a:ext>
                </a:extLst>
              </p:cNvPr>
              <p:cNvGraphicFramePr>
                <a:graphicFrameLocks noGrp="1"/>
              </p:cNvGraphicFramePr>
              <p:nvPr>
                <p:extLst>
                  <p:ext uri="{D42A27DB-BD31-4B8C-83A1-F6EECF244321}">
                    <p14:modId xmlns:p14="http://schemas.microsoft.com/office/powerpoint/2010/main" val="2847275932"/>
                  </p:ext>
                </p:extLst>
              </p:nvPr>
            </p:nvGraphicFramePr>
            <p:xfrm>
              <a:off x="6982148" y="2437858"/>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endParaRPr lang="en-US"/>
                        </a:p>
                      </a:txBody>
                      <a:tcPr>
                        <a:blipFill>
                          <a:blip r:embed="rId3"/>
                          <a:stretch>
                            <a:fillRect t="-104000" r="-187324" b="-616000"/>
                          </a:stretch>
                        </a:blipFill>
                      </a:tcPr>
                    </a:tc>
                    <a:tc>
                      <a:txBody>
                        <a:bodyPr/>
                        <a:lstStyle/>
                        <a:p>
                          <a:endParaRPr lang="en-US"/>
                        </a:p>
                      </a:txBody>
                      <a:tcPr>
                        <a:blipFill>
                          <a:blip r:embed="rId3"/>
                          <a:stretch>
                            <a:fillRect l="-100000" t="-104000" r="-87324" b="-616000"/>
                          </a:stretch>
                        </a:blipFill>
                      </a:tcPr>
                    </a:tc>
                    <a:tc>
                      <a:txBody>
                        <a:bodyPr/>
                        <a:lstStyle/>
                        <a:p>
                          <a:endParaRPr lang="en-US"/>
                        </a:p>
                      </a:txBody>
                      <a:tcPr>
                        <a:blipFill>
                          <a:blip r:embed="rId3"/>
                          <a:stretch>
                            <a:fillRect l="-229032" t="-104000" b="-616000"/>
                          </a:stretch>
                        </a:blipFill>
                      </a:tcPr>
                    </a:tc>
                    <a:extLst>
                      <a:ext uri="{0D108BD9-81ED-4DB2-BD59-A6C34878D82A}">
                        <a16:rowId xmlns:a16="http://schemas.microsoft.com/office/drawing/2014/main" val="724547319"/>
                      </a:ext>
                    </a:extLst>
                  </a:tr>
                  <a:tr h="322410">
                    <a:tc>
                      <a:txBody>
                        <a:bodyPr/>
                        <a:lstStyle/>
                        <a:p>
                          <a:endParaRPr lang="en-US"/>
                        </a:p>
                      </a:txBody>
                      <a:tcPr>
                        <a:blipFill>
                          <a:blip r:embed="rId3"/>
                          <a:stretch>
                            <a:fillRect t="-196154" r="-187324" b="-492308"/>
                          </a:stretch>
                        </a:blipFill>
                      </a:tcPr>
                    </a:tc>
                    <a:tc>
                      <a:txBody>
                        <a:bodyPr/>
                        <a:lstStyle/>
                        <a:p>
                          <a:endParaRPr lang="en-US"/>
                        </a:p>
                      </a:txBody>
                      <a:tcPr>
                        <a:blipFill>
                          <a:blip r:embed="rId3"/>
                          <a:stretch>
                            <a:fillRect l="-100000" t="-196154" r="-87324" b="-492308"/>
                          </a:stretch>
                        </a:blipFill>
                      </a:tcPr>
                    </a:tc>
                    <a:tc>
                      <a:txBody>
                        <a:bodyPr/>
                        <a:lstStyle/>
                        <a:p>
                          <a:endParaRPr lang="en-US"/>
                        </a:p>
                      </a:txBody>
                      <a:tcPr>
                        <a:blipFill>
                          <a:blip r:embed="rId3"/>
                          <a:stretch>
                            <a:fillRect l="-229032" t="-196154" b="-492308"/>
                          </a:stretch>
                        </a:blipFill>
                      </a:tcPr>
                    </a:tc>
                    <a:extLst>
                      <a:ext uri="{0D108BD9-81ED-4DB2-BD59-A6C34878D82A}">
                        <a16:rowId xmlns:a16="http://schemas.microsoft.com/office/drawing/2014/main" val="4001592719"/>
                      </a:ext>
                    </a:extLst>
                  </a:tr>
                  <a:tr h="322410">
                    <a:tc>
                      <a:txBody>
                        <a:bodyPr/>
                        <a:lstStyle/>
                        <a:p>
                          <a:endParaRPr lang="en-US"/>
                        </a:p>
                      </a:txBody>
                      <a:tcPr>
                        <a:blipFill>
                          <a:blip r:embed="rId3"/>
                          <a:stretch>
                            <a:fillRect t="-296154" r="-187324" b="-392308"/>
                          </a:stretch>
                        </a:blipFill>
                      </a:tcPr>
                    </a:tc>
                    <a:tc>
                      <a:txBody>
                        <a:bodyPr/>
                        <a:lstStyle/>
                        <a:p>
                          <a:endParaRPr lang="en-US"/>
                        </a:p>
                      </a:txBody>
                      <a:tcPr>
                        <a:blipFill>
                          <a:blip r:embed="rId3"/>
                          <a:stretch>
                            <a:fillRect l="-100000" t="-296154" r="-87324" b="-392308"/>
                          </a:stretch>
                        </a:blipFill>
                      </a:tcPr>
                    </a:tc>
                    <a:tc>
                      <a:txBody>
                        <a:bodyPr/>
                        <a:lstStyle/>
                        <a:p>
                          <a:endParaRPr lang="en-US"/>
                        </a:p>
                      </a:txBody>
                      <a:tcPr>
                        <a:blipFill>
                          <a:blip r:embed="rId3"/>
                          <a:stretch>
                            <a:fillRect l="-229032" t="-296154" b="-392308"/>
                          </a:stretch>
                        </a:blipFill>
                      </a:tcPr>
                    </a:tc>
                    <a:extLst>
                      <a:ext uri="{0D108BD9-81ED-4DB2-BD59-A6C34878D82A}">
                        <a16:rowId xmlns:a16="http://schemas.microsoft.com/office/drawing/2014/main" val="2375017795"/>
                      </a:ext>
                    </a:extLst>
                  </a:tr>
                  <a:tr h="322410">
                    <a:tc>
                      <a:txBody>
                        <a:bodyPr/>
                        <a:lstStyle/>
                        <a:p>
                          <a:endParaRPr lang="en-US"/>
                        </a:p>
                      </a:txBody>
                      <a:tcPr>
                        <a:blipFill>
                          <a:blip r:embed="rId3"/>
                          <a:stretch>
                            <a:fillRect t="-412000" r="-187324" b="-308000"/>
                          </a:stretch>
                        </a:blipFill>
                      </a:tcPr>
                    </a:tc>
                    <a:tc>
                      <a:txBody>
                        <a:bodyPr/>
                        <a:lstStyle/>
                        <a:p>
                          <a:endParaRPr lang="en-US"/>
                        </a:p>
                      </a:txBody>
                      <a:tcPr>
                        <a:blipFill>
                          <a:blip r:embed="rId3"/>
                          <a:stretch>
                            <a:fillRect l="-100000" t="-412000" r="-87324" b="-308000"/>
                          </a:stretch>
                        </a:blipFill>
                      </a:tcPr>
                    </a:tc>
                    <a:tc>
                      <a:txBody>
                        <a:bodyPr/>
                        <a:lstStyle/>
                        <a:p>
                          <a:endParaRPr lang="en-US"/>
                        </a:p>
                      </a:txBody>
                      <a:tcPr>
                        <a:blipFill>
                          <a:blip r:embed="rId3"/>
                          <a:stretch>
                            <a:fillRect l="-229032" t="-412000" b="-308000"/>
                          </a:stretch>
                        </a:blipFill>
                      </a:tcPr>
                    </a:tc>
                    <a:extLst>
                      <a:ext uri="{0D108BD9-81ED-4DB2-BD59-A6C34878D82A}">
                        <a16:rowId xmlns:a16="http://schemas.microsoft.com/office/drawing/2014/main" val="1193658721"/>
                      </a:ext>
                    </a:extLst>
                  </a:tr>
                  <a:tr h="322410">
                    <a:tc>
                      <a:txBody>
                        <a:bodyPr/>
                        <a:lstStyle/>
                        <a:p>
                          <a:endParaRPr lang="en-US"/>
                        </a:p>
                      </a:txBody>
                      <a:tcPr>
                        <a:blipFill>
                          <a:blip r:embed="rId3"/>
                          <a:stretch>
                            <a:fillRect t="-492308" r="-187324" b="-196154"/>
                          </a:stretch>
                        </a:blipFill>
                      </a:tcPr>
                    </a:tc>
                    <a:tc>
                      <a:txBody>
                        <a:bodyPr/>
                        <a:lstStyle/>
                        <a:p>
                          <a:endParaRPr lang="en-US"/>
                        </a:p>
                      </a:txBody>
                      <a:tcPr>
                        <a:blipFill>
                          <a:blip r:embed="rId3"/>
                          <a:stretch>
                            <a:fillRect l="-100000" t="-492308" r="-87324" b="-196154"/>
                          </a:stretch>
                        </a:blipFill>
                      </a:tcPr>
                    </a:tc>
                    <a:tc>
                      <a:txBody>
                        <a:bodyPr/>
                        <a:lstStyle/>
                        <a:p>
                          <a:endParaRPr lang="en-US"/>
                        </a:p>
                      </a:txBody>
                      <a:tcPr>
                        <a:blipFill>
                          <a:blip r:embed="rId3"/>
                          <a:stretch>
                            <a:fillRect l="-229032" t="-492308" b="-196154"/>
                          </a:stretch>
                        </a:blipFill>
                      </a:tcPr>
                    </a:tc>
                    <a:extLst>
                      <a:ext uri="{0D108BD9-81ED-4DB2-BD59-A6C34878D82A}">
                        <a16:rowId xmlns:a16="http://schemas.microsoft.com/office/drawing/2014/main" val="1485733929"/>
                      </a:ext>
                    </a:extLst>
                  </a:tr>
                  <a:tr h="322410">
                    <a:tc>
                      <a:txBody>
                        <a:bodyPr/>
                        <a:lstStyle/>
                        <a:p>
                          <a:endParaRPr lang="en-US"/>
                        </a:p>
                      </a:txBody>
                      <a:tcPr>
                        <a:blipFill>
                          <a:blip r:embed="rId3"/>
                          <a:stretch>
                            <a:fillRect t="-616000" r="-187324" b="-104000"/>
                          </a:stretch>
                        </a:blipFill>
                      </a:tcPr>
                    </a:tc>
                    <a:tc>
                      <a:txBody>
                        <a:bodyPr/>
                        <a:lstStyle/>
                        <a:p>
                          <a:endParaRPr lang="en-US"/>
                        </a:p>
                      </a:txBody>
                      <a:tcPr>
                        <a:blipFill>
                          <a:blip r:embed="rId3"/>
                          <a:stretch>
                            <a:fillRect l="-100000" t="-616000" r="-87324" b="-104000"/>
                          </a:stretch>
                        </a:blipFill>
                      </a:tcPr>
                    </a:tc>
                    <a:tc>
                      <a:txBody>
                        <a:bodyPr/>
                        <a:lstStyle/>
                        <a:p>
                          <a:endParaRPr lang="en-US"/>
                        </a:p>
                      </a:txBody>
                      <a:tcPr>
                        <a:blipFill>
                          <a:blip r:embed="rId3"/>
                          <a:stretch>
                            <a:fillRect l="-229032" t="-616000" b="-104000"/>
                          </a:stretch>
                        </a:blipFill>
                      </a:tcPr>
                    </a:tc>
                    <a:extLst>
                      <a:ext uri="{0D108BD9-81ED-4DB2-BD59-A6C34878D82A}">
                        <a16:rowId xmlns:a16="http://schemas.microsoft.com/office/drawing/2014/main" val="1711134209"/>
                      </a:ext>
                    </a:extLst>
                  </a:tr>
                  <a:tr h="322410">
                    <a:tc>
                      <a:txBody>
                        <a:bodyPr/>
                        <a:lstStyle/>
                        <a:p>
                          <a:endParaRPr lang="en-US"/>
                        </a:p>
                      </a:txBody>
                      <a:tcPr>
                        <a:blipFill>
                          <a:blip r:embed="rId3"/>
                          <a:stretch>
                            <a:fillRect t="-688462" r="-187324"/>
                          </a:stretch>
                        </a:blipFill>
                      </a:tcPr>
                    </a:tc>
                    <a:tc>
                      <a:txBody>
                        <a:bodyPr/>
                        <a:lstStyle/>
                        <a:p>
                          <a:endParaRPr lang="en-US"/>
                        </a:p>
                      </a:txBody>
                      <a:tcPr>
                        <a:blipFill>
                          <a:blip r:embed="rId3"/>
                          <a:stretch>
                            <a:fillRect l="-100000" t="-688462" r="-87324"/>
                          </a:stretch>
                        </a:blipFill>
                      </a:tcPr>
                    </a:tc>
                    <a:tc>
                      <a:txBody>
                        <a:bodyPr/>
                        <a:lstStyle/>
                        <a:p>
                          <a:endParaRPr lang="en-US"/>
                        </a:p>
                      </a:txBody>
                      <a:tcPr>
                        <a:blipFill>
                          <a:blip r:embed="rId3"/>
                          <a:stretch>
                            <a:fillRect l="-229032" t="-688462"/>
                          </a:stretch>
                        </a:blipFill>
                      </a:tcPr>
                    </a:tc>
                    <a:extLst>
                      <a:ext uri="{0D108BD9-81ED-4DB2-BD59-A6C34878D82A}">
                        <a16:rowId xmlns:a16="http://schemas.microsoft.com/office/drawing/2014/main" val="1248566464"/>
                      </a:ext>
                    </a:extLst>
                  </a:tr>
                </a:tbl>
              </a:graphicData>
            </a:graphic>
          </p:graphicFrame>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19C43F7-ADAF-D772-D257-8229C00C0E35}"/>
                  </a:ext>
                </a:extLst>
              </p:cNvPr>
              <p:cNvSpPr txBox="1"/>
              <p:nvPr/>
            </p:nvSpPr>
            <p:spPr>
              <a:xfrm>
                <a:off x="7880331" y="5277725"/>
                <a:ext cx="3051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oMath>
                  </m:oMathPara>
                </a14:m>
                <a:endParaRPr lang="en-US" sz="2800" dirty="0"/>
              </a:p>
            </p:txBody>
          </p:sp>
        </mc:Choice>
        <mc:Fallback xmlns="">
          <p:sp>
            <p:nvSpPr>
              <p:cNvPr id="36" name="TextBox 35">
                <a:extLst>
                  <a:ext uri="{FF2B5EF4-FFF2-40B4-BE49-F238E27FC236}">
                    <a16:creationId xmlns:a16="http://schemas.microsoft.com/office/drawing/2014/main" id="{119C43F7-ADAF-D772-D257-8229C00C0E35}"/>
                  </a:ext>
                </a:extLst>
              </p:cNvPr>
              <p:cNvSpPr txBox="1">
                <a:spLocks noRot="1" noChangeAspect="1" noMove="1" noResize="1" noEditPoints="1" noAdjustHandles="1" noChangeArrowheads="1" noChangeShapeType="1" noTextEdit="1"/>
              </p:cNvSpPr>
              <p:nvPr/>
            </p:nvSpPr>
            <p:spPr>
              <a:xfrm>
                <a:off x="7880331" y="5277725"/>
                <a:ext cx="3051605" cy="430887"/>
              </a:xfrm>
              <a:prstGeom prst="rect">
                <a:avLst/>
              </a:prstGeom>
              <a:blipFill>
                <a:blip r:embed="rId4"/>
                <a:stretch>
                  <a:fillRect l="-830" r="-415" b="-22857"/>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5F4DF3EC-524C-22C1-435E-B90787FC73C0}"/>
              </a:ext>
            </a:extLst>
          </p:cNvPr>
          <p:cNvSpPr txBox="1"/>
          <p:nvPr/>
        </p:nvSpPr>
        <p:spPr>
          <a:xfrm>
            <a:off x="6870238" y="5277725"/>
            <a:ext cx="2020186" cy="492443"/>
          </a:xfrm>
          <a:prstGeom prst="rect">
            <a:avLst/>
          </a:prstGeom>
          <a:noFill/>
        </p:spPr>
        <p:txBody>
          <a:bodyPr wrap="square" rtlCol="0">
            <a:spAutoFit/>
          </a:bodyPr>
          <a:lstStyle/>
          <a:p>
            <a:r>
              <a:rPr lang="en-US" sz="2600" dirty="0"/>
              <a:t>Error: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290AEA-73E0-4B98-79E6-8113F7256E95}"/>
                  </a:ext>
                </a:extLst>
              </p:cNvPr>
              <p:cNvSpPr txBox="1"/>
              <p:nvPr/>
            </p:nvSpPr>
            <p:spPr>
              <a:xfrm>
                <a:off x="774238" y="673109"/>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Now, we define the error. The error is the difference between the hypothesis and each data point. I show in green arrows this error for each data point. Each data point has an error,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𝑖</m:t>
                        </m:r>
                      </m:sub>
                    </m:sSub>
                  </m:oMath>
                </a14:m>
                <a:r>
                  <a:rPr lang="en-US" sz="1800" baseline="0" dirty="0"/>
                  <a:t>, with respect to the hypothesis, which we write in equation form as </a:t>
                </a:r>
              </a:p>
            </p:txBody>
          </p:sp>
        </mc:Choice>
        <mc:Fallback xmlns="">
          <p:sp>
            <p:nvSpPr>
              <p:cNvPr id="3" name="TextBox 2">
                <a:extLst>
                  <a:ext uri="{FF2B5EF4-FFF2-40B4-BE49-F238E27FC236}">
                    <a16:creationId xmlns:a16="http://schemas.microsoft.com/office/drawing/2014/main" id="{60290AEA-73E0-4B98-79E6-8113F7256E95}"/>
                  </a:ext>
                </a:extLst>
              </p:cNvPr>
              <p:cNvSpPr txBox="1">
                <a:spLocks noRot="1" noChangeAspect="1" noMove="1" noResize="1" noEditPoints="1" noAdjustHandles="1" noChangeArrowheads="1" noChangeShapeType="1" noTextEdit="1"/>
              </p:cNvSpPr>
              <p:nvPr/>
            </p:nvSpPr>
            <p:spPr>
              <a:xfrm>
                <a:off x="774238" y="673109"/>
                <a:ext cx="6096000" cy="1200329"/>
              </a:xfrm>
              <a:prstGeom prst="rect">
                <a:avLst/>
              </a:prstGeom>
              <a:blipFill>
                <a:blip r:embed="rId5"/>
                <a:stretch>
                  <a:fillRect l="-624" t="-2083" r="-1040" b="-833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F950947-028E-A493-AE05-E57A651DDBA2}"/>
              </a:ext>
            </a:extLst>
          </p:cNvPr>
          <p:cNvGrpSpPr/>
          <p:nvPr/>
        </p:nvGrpSpPr>
        <p:grpSpPr>
          <a:xfrm>
            <a:off x="2104890" y="2233526"/>
            <a:ext cx="4307958" cy="3475086"/>
            <a:chOff x="7262127" y="534423"/>
            <a:chExt cx="4307958" cy="3475086"/>
          </a:xfrm>
        </p:grpSpPr>
        <p:pic>
          <p:nvPicPr>
            <p:cNvPr id="4" name="Picture 3" descr="Chart, scatter chart&#10;&#10;Description automatically generated">
              <a:extLst>
                <a:ext uri="{FF2B5EF4-FFF2-40B4-BE49-F238E27FC236}">
                  <a16:creationId xmlns:a16="http://schemas.microsoft.com/office/drawing/2014/main" id="{FD68C54D-21BC-08E7-E73D-F3509ED58106}"/>
                </a:ext>
              </a:extLst>
            </p:cNvPr>
            <p:cNvPicPr>
              <a:picLocks noChangeAspect="1"/>
            </p:cNvPicPr>
            <p:nvPr/>
          </p:nvPicPr>
          <p:blipFill>
            <a:blip r:embed="rId6"/>
            <a:stretch>
              <a:fillRect/>
            </a:stretch>
          </p:blipFill>
          <p:spPr>
            <a:xfrm>
              <a:off x="7262127" y="534423"/>
              <a:ext cx="4307958" cy="3475086"/>
            </a:xfrm>
            <a:prstGeom prst="rect">
              <a:avLst/>
            </a:prstGeom>
          </p:spPr>
        </p:pic>
        <p:grpSp>
          <p:nvGrpSpPr>
            <p:cNvPr id="5" name="Group 4">
              <a:extLst>
                <a:ext uri="{FF2B5EF4-FFF2-40B4-BE49-F238E27FC236}">
                  <a16:creationId xmlns:a16="http://schemas.microsoft.com/office/drawing/2014/main" id="{1AFEE2CF-86E3-336F-5556-C24D45BC92E2}"/>
                </a:ext>
              </a:extLst>
            </p:cNvPr>
            <p:cNvGrpSpPr/>
            <p:nvPr/>
          </p:nvGrpSpPr>
          <p:grpSpPr>
            <a:xfrm>
              <a:off x="7613657" y="1150272"/>
              <a:ext cx="3403264" cy="1883300"/>
              <a:chOff x="732731" y="938623"/>
              <a:chExt cx="3403264" cy="1883300"/>
            </a:xfrm>
          </p:grpSpPr>
          <p:cxnSp>
            <p:nvCxnSpPr>
              <p:cNvPr id="6" name="Straight Arrow Connector 5">
                <a:extLst>
                  <a:ext uri="{FF2B5EF4-FFF2-40B4-BE49-F238E27FC236}">
                    <a16:creationId xmlns:a16="http://schemas.microsoft.com/office/drawing/2014/main" id="{09412428-B048-D000-783E-F8046A11EE4A}"/>
                  </a:ext>
                </a:extLst>
              </p:cNvPr>
              <p:cNvCxnSpPr/>
              <p:nvPr/>
            </p:nvCxnSpPr>
            <p:spPr>
              <a:xfrm>
                <a:off x="732731" y="2640254"/>
                <a:ext cx="0" cy="1816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653449-2B26-5E11-08FF-7FD41B81E331}"/>
                  </a:ext>
                </a:extLst>
              </p:cNvPr>
              <p:cNvCxnSpPr/>
              <p:nvPr/>
            </p:nvCxnSpPr>
            <p:spPr>
              <a:xfrm>
                <a:off x="1114236" y="2059917"/>
                <a:ext cx="0" cy="59244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6E3D00-E4C1-8D0D-2D5E-D6B04113A5B3}"/>
                  </a:ext>
                </a:extLst>
              </p:cNvPr>
              <p:cNvCxnSpPr/>
              <p:nvPr/>
            </p:nvCxnSpPr>
            <p:spPr>
              <a:xfrm flipV="1">
                <a:off x="1489685" y="2507030"/>
                <a:ext cx="0" cy="133224"/>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4521B1-56AA-E837-EE96-BD11D8FE4CE9}"/>
                  </a:ext>
                </a:extLst>
              </p:cNvPr>
              <p:cNvCxnSpPr/>
              <p:nvPr/>
            </p:nvCxnSpPr>
            <p:spPr>
              <a:xfrm flipV="1">
                <a:off x="2252694" y="2192138"/>
                <a:ext cx="0" cy="587396"/>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15E242-60CC-8CA4-D40E-61B34D1F28B2}"/>
                  </a:ext>
                </a:extLst>
              </p:cNvPr>
              <p:cNvCxnSpPr/>
              <p:nvPr/>
            </p:nvCxnSpPr>
            <p:spPr>
              <a:xfrm flipV="1">
                <a:off x="2622087" y="2059917"/>
                <a:ext cx="0" cy="404724"/>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CD9F10-8FB4-CD40-526A-04B6BFF1DA50}"/>
                  </a:ext>
                </a:extLst>
              </p:cNvPr>
              <p:cNvCxnSpPr/>
              <p:nvPr/>
            </p:nvCxnSpPr>
            <p:spPr>
              <a:xfrm>
                <a:off x="3003592" y="1592630"/>
                <a:ext cx="0" cy="308838"/>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A97138-E78B-555C-FB3F-E1D603798F67}"/>
                  </a:ext>
                </a:extLst>
              </p:cNvPr>
              <p:cNvCxnSpPr/>
              <p:nvPr/>
            </p:nvCxnSpPr>
            <p:spPr>
              <a:xfrm flipV="1">
                <a:off x="3378018" y="1748780"/>
                <a:ext cx="0" cy="215444"/>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35548-6613-9590-B17B-4053A5100681}"/>
                  </a:ext>
                </a:extLst>
              </p:cNvPr>
              <p:cNvCxnSpPr/>
              <p:nvPr/>
            </p:nvCxnSpPr>
            <p:spPr>
              <a:xfrm>
                <a:off x="3760546" y="938623"/>
                <a:ext cx="0" cy="654007"/>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64E0896-0153-1971-C4AC-C9AFB27D8084}"/>
                  </a:ext>
                </a:extLst>
              </p:cNvPr>
              <p:cNvCxnSpPr/>
              <p:nvPr/>
            </p:nvCxnSpPr>
            <p:spPr>
              <a:xfrm flipV="1">
                <a:off x="4135995" y="1459407"/>
                <a:ext cx="0" cy="504817"/>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309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6F28-3D84-57EF-2CD4-000E0BC5030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5" name="Table 9">
                <a:extLst>
                  <a:ext uri="{FF2B5EF4-FFF2-40B4-BE49-F238E27FC236}">
                    <a16:creationId xmlns:a16="http://schemas.microsoft.com/office/drawing/2014/main" id="{8D626CE9-7666-C056-938A-F9DA2993A012}"/>
                  </a:ext>
                </a:extLst>
              </p:cNvPr>
              <p:cNvGraphicFramePr>
                <a:graphicFrameLocks noGrp="1"/>
              </p:cNvGraphicFramePr>
              <p:nvPr/>
            </p:nvGraphicFramePr>
            <p:xfrm>
              <a:off x="2781513" y="2584102"/>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7245473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40015927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3</m:t>
                                    </m:r>
                                  </m:sub>
                                </m:sSub>
                              </m:oMath>
                            </m:oMathPara>
                          </a14:m>
                          <a:endParaRPr lang="en-US" sz="1400" dirty="0"/>
                        </a:p>
                      </a:txBody>
                      <a:tcPr/>
                    </a:tc>
                    <a:extLst>
                      <a:ext uri="{0D108BD9-81ED-4DB2-BD59-A6C34878D82A}">
                        <a16:rowId xmlns:a16="http://schemas.microsoft.com/office/drawing/2014/main" val="2375017795"/>
                      </a:ext>
                    </a:extLst>
                  </a:tr>
                  <a:tr h="322410">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extLst>
                      <a:ext uri="{0D108BD9-81ED-4DB2-BD59-A6C34878D82A}">
                        <a16:rowId xmlns:a16="http://schemas.microsoft.com/office/drawing/2014/main" val="1193658721"/>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148573392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171113420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sub>
                                </m:sSub>
                              </m:oMath>
                            </m:oMathPara>
                          </a14:m>
                          <a:endParaRPr lang="en-US" sz="1400" dirty="0"/>
                        </a:p>
                      </a:txBody>
                      <a:tcPr/>
                    </a:tc>
                    <a:extLst>
                      <a:ext uri="{0D108BD9-81ED-4DB2-BD59-A6C34878D82A}">
                        <a16:rowId xmlns:a16="http://schemas.microsoft.com/office/drawing/2014/main" val="1248566464"/>
                      </a:ext>
                    </a:extLst>
                  </a:tr>
                </a:tbl>
              </a:graphicData>
            </a:graphic>
          </p:graphicFrame>
        </mc:Choice>
        <mc:Fallback xmlns="">
          <p:graphicFrame>
            <p:nvGraphicFramePr>
              <p:cNvPr id="35" name="Table 9">
                <a:extLst>
                  <a:ext uri="{FF2B5EF4-FFF2-40B4-BE49-F238E27FC236}">
                    <a16:creationId xmlns:a16="http://schemas.microsoft.com/office/drawing/2014/main" id="{8D626CE9-7666-C056-938A-F9DA2993A012}"/>
                  </a:ext>
                </a:extLst>
              </p:cNvPr>
              <p:cNvGraphicFramePr>
                <a:graphicFrameLocks noGrp="1"/>
              </p:cNvGraphicFramePr>
              <p:nvPr/>
            </p:nvGraphicFramePr>
            <p:xfrm>
              <a:off x="2781513" y="2584102"/>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endParaRPr lang="en-US"/>
                        </a:p>
                      </a:txBody>
                      <a:tcPr>
                        <a:blipFill>
                          <a:blip r:embed="rId3"/>
                          <a:stretch>
                            <a:fillRect l="-1429" t="-108000" r="-190000" b="-616000"/>
                          </a:stretch>
                        </a:blipFill>
                      </a:tcPr>
                    </a:tc>
                    <a:tc>
                      <a:txBody>
                        <a:bodyPr/>
                        <a:lstStyle/>
                        <a:p>
                          <a:endParaRPr lang="en-US"/>
                        </a:p>
                      </a:txBody>
                      <a:tcPr>
                        <a:blipFill>
                          <a:blip r:embed="rId3"/>
                          <a:stretch>
                            <a:fillRect l="-100000" t="-108000" r="-87324" b="-616000"/>
                          </a:stretch>
                        </a:blipFill>
                      </a:tcPr>
                    </a:tc>
                    <a:tc>
                      <a:txBody>
                        <a:bodyPr/>
                        <a:lstStyle/>
                        <a:p>
                          <a:endParaRPr lang="en-US"/>
                        </a:p>
                      </a:txBody>
                      <a:tcPr>
                        <a:blipFill>
                          <a:blip r:embed="rId3"/>
                          <a:stretch>
                            <a:fillRect l="-229032" t="-108000" b="-616000"/>
                          </a:stretch>
                        </a:blipFill>
                      </a:tcPr>
                    </a:tc>
                    <a:extLst>
                      <a:ext uri="{0D108BD9-81ED-4DB2-BD59-A6C34878D82A}">
                        <a16:rowId xmlns:a16="http://schemas.microsoft.com/office/drawing/2014/main" val="724547319"/>
                      </a:ext>
                    </a:extLst>
                  </a:tr>
                  <a:tr h="322410">
                    <a:tc>
                      <a:txBody>
                        <a:bodyPr/>
                        <a:lstStyle/>
                        <a:p>
                          <a:endParaRPr lang="en-US"/>
                        </a:p>
                      </a:txBody>
                      <a:tcPr>
                        <a:blipFill>
                          <a:blip r:embed="rId3"/>
                          <a:stretch>
                            <a:fillRect l="-1429" t="-200000" r="-190000" b="-492308"/>
                          </a:stretch>
                        </a:blipFill>
                      </a:tcPr>
                    </a:tc>
                    <a:tc>
                      <a:txBody>
                        <a:bodyPr/>
                        <a:lstStyle/>
                        <a:p>
                          <a:endParaRPr lang="en-US"/>
                        </a:p>
                      </a:txBody>
                      <a:tcPr>
                        <a:blipFill>
                          <a:blip r:embed="rId3"/>
                          <a:stretch>
                            <a:fillRect l="-100000" t="-200000" r="-87324" b="-492308"/>
                          </a:stretch>
                        </a:blipFill>
                      </a:tcPr>
                    </a:tc>
                    <a:tc>
                      <a:txBody>
                        <a:bodyPr/>
                        <a:lstStyle/>
                        <a:p>
                          <a:endParaRPr lang="en-US"/>
                        </a:p>
                      </a:txBody>
                      <a:tcPr>
                        <a:blipFill>
                          <a:blip r:embed="rId3"/>
                          <a:stretch>
                            <a:fillRect l="-229032" t="-200000" b="-492308"/>
                          </a:stretch>
                        </a:blipFill>
                      </a:tcPr>
                    </a:tc>
                    <a:extLst>
                      <a:ext uri="{0D108BD9-81ED-4DB2-BD59-A6C34878D82A}">
                        <a16:rowId xmlns:a16="http://schemas.microsoft.com/office/drawing/2014/main" val="4001592719"/>
                      </a:ext>
                    </a:extLst>
                  </a:tr>
                  <a:tr h="322410">
                    <a:tc>
                      <a:txBody>
                        <a:bodyPr/>
                        <a:lstStyle/>
                        <a:p>
                          <a:endParaRPr lang="en-US"/>
                        </a:p>
                      </a:txBody>
                      <a:tcPr>
                        <a:blipFill>
                          <a:blip r:embed="rId3"/>
                          <a:stretch>
                            <a:fillRect l="-1429" t="-312000" r="-190000" b="-412000"/>
                          </a:stretch>
                        </a:blipFill>
                      </a:tcPr>
                    </a:tc>
                    <a:tc>
                      <a:txBody>
                        <a:bodyPr/>
                        <a:lstStyle/>
                        <a:p>
                          <a:endParaRPr lang="en-US"/>
                        </a:p>
                      </a:txBody>
                      <a:tcPr>
                        <a:blipFill>
                          <a:blip r:embed="rId3"/>
                          <a:stretch>
                            <a:fillRect l="-100000" t="-312000" r="-87324" b="-412000"/>
                          </a:stretch>
                        </a:blipFill>
                      </a:tcPr>
                    </a:tc>
                    <a:tc>
                      <a:txBody>
                        <a:bodyPr/>
                        <a:lstStyle/>
                        <a:p>
                          <a:endParaRPr lang="en-US"/>
                        </a:p>
                      </a:txBody>
                      <a:tcPr>
                        <a:blipFill>
                          <a:blip r:embed="rId3"/>
                          <a:stretch>
                            <a:fillRect l="-229032" t="-312000" b="-412000"/>
                          </a:stretch>
                        </a:blipFill>
                      </a:tcPr>
                    </a:tc>
                    <a:extLst>
                      <a:ext uri="{0D108BD9-81ED-4DB2-BD59-A6C34878D82A}">
                        <a16:rowId xmlns:a16="http://schemas.microsoft.com/office/drawing/2014/main" val="2375017795"/>
                      </a:ext>
                    </a:extLst>
                  </a:tr>
                  <a:tr h="322410">
                    <a:tc>
                      <a:txBody>
                        <a:bodyPr/>
                        <a:lstStyle/>
                        <a:p>
                          <a:endParaRPr lang="en-US"/>
                        </a:p>
                      </a:txBody>
                      <a:tcPr>
                        <a:blipFill>
                          <a:blip r:embed="rId3"/>
                          <a:stretch>
                            <a:fillRect l="-1429" t="-396154" r="-190000" b="-296154"/>
                          </a:stretch>
                        </a:blipFill>
                      </a:tcPr>
                    </a:tc>
                    <a:tc>
                      <a:txBody>
                        <a:bodyPr/>
                        <a:lstStyle/>
                        <a:p>
                          <a:endParaRPr lang="en-US"/>
                        </a:p>
                      </a:txBody>
                      <a:tcPr>
                        <a:blipFill>
                          <a:blip r:embed="rId3"/>
                          <a:stretch>
                            <a:fillRect l="-100000" t="-396154" r="-87324" b="-296154"/>
                          </a:stretch>
                        </a:blipFill>
                      </a:tcPr>
                    </a:tc>
                    <a:tc>
                      <a:txBody>
                        <a:bodyPr/>
                        <a:lstStyle/>
                        <a:p>
                          <a:endParaRPr lang="en-US"/>
                        </a:p>
                      </a:txBody>
                      <a:tcPr>
                        <a:blipFill>
                          <a:blip r:embed="rId3"/>
                          <a:stretch>
                            <a:fillRect l="-229032" t="-396154" b="-296154"/>
                          </a:stretch>
                        </a:blipFill>
                      </a:tcPr>
                    </a:tc>
                    <a:extLst>
                      <a:ext uri="{0D108BD9-81ED-4DB2-BD59-A6C34878D82A}">
                        <a16:rowId xmlns:a16="http://schemas.microsoft.com/office/drawing/2014/main" val="1193658721"/>
                      </a:ext>
                    </a:extLst>
                  </a:tr>
                  <a:tr h="322410">
                    <a:tc>
                      <a:txBody>
                        <a:bodyPr/>
                        <a:lstStyle/>
                        <a:p>
                          <a:endParaRPr lang="en-US"/>
                        </a:p>
                      </a:txBody>
                      <a:tcPr>
                        <a:blipFill>
                          <a:blip r:embed="rId3"/>
                          <a:stretch>
                            <a:fillRect l="-1429" t="-516000" r="-190000" b="-208000"/>
                          </a:stretch>
                        </a:blipFill>
                      </a:tcPr>
                    </a:tc>
                    <a:tc>
                      <a:txBody>
                        <a:bodyPr/>
                        <a:lstStyle/>
                        <a:p>
                          <a:endParaRPr lang="en-US"/>
                        </a:p>
                      </a:txBody>
                      <a:tcPr>
                        <a:blipFill>
                          <a:blip r:embed="rId3"/>
                          <a:stretch>
                            <a:fillRect l="-100000" t="-516000" r="-87324" b="-208000"/>
                          </a:stretch>
                        </a:blipFill>
                      </a:tcPr>
                    </a:tc>
                    <a:tc>
                      <a:txBody>
                        <a:bodyPr/>
                        <a:lstStyle/>
                        <a:p>
                          <a:endParaRPr lang="en-US"/>
                        </a:p>
                      </a:txBody>
                      <a:tcPr>
                        <a:blipFill>
                          <a:blip r:embed="rId3"/>
                          <a:stretch>
                            <a:fillRect l="-229032" t="-516000" b="-208000"/>
                          </a:stretch>
                        </a:blipFill>
                      </a:tcPr>
                    </a:tc>
                    <a:extLst>
                      <a:ext uri="{0D108BD9-81ED-4DB2-BD59-A6C34878D82A}">
                        <a16:rowId xmlns:a16="http://schemas.microsoft.com/office/drawing/2014/main" val="1485733929"/>
                      </a:ext>
                    </a:extLst>
                  </a:tr>
                  <a:tr h="322410">
                    <a:tc>
                      <a:txBody>
                        <a:bodyPr/>
                        <a:lstStyle/>
                        <a:p>
                          <a:endParaRPr lang="en-US"/>
                        </a:p>
                      </a:txBody>
                      <a:tcPr>
                        <a:blipFill>
                          <a:blip r:embed="rId3"/>
                          <a:stretch>
                            <a:fillRect l="-1429" t="-592308" r="-190000" b="-100000"/>
                          </a:stretch>
                        </a:blipFill>
                      </a:tcPr>
                    </a:tc>
                    <a:tc>
                      <a:txBody>
                        <a:bodyPr/>
                        <a:lstStyle/>
                        <a:p>
                          <a:endParaRPr lang="en-US"/>
                        </a:p>
                      </a:txBody>
                      <a:tcPr>
                        <a:blipFill>
                          <a:blip r:embed="rId3"/>
                          <a:stretch>
                            <a:fillRect l="-100000" t="-592308" r="-87324" b="-100000"/>
                          </a:stretch>
                        </a:blipFill>
                      </a:tcPr>
                    </a:tc>
                    <a:tc>
                      <a:txBody>
                        <a:bodyPr/>
                        <a:lstStyle/>
                        <a:p>
                          <a:endParaRPr lang="en-US"/>
                        </a:p>
                      </a:txBody>
                      <a:tcPr>
                        <a:blipFill>
                          <a:blip r:embed="rId3"/>
                          <a:stretch>
                            <a:fillRect l="-229032" t="-592308" b="-100000"/>
                          </a:stretch>
                        </a:blipFill>
                      </a:tcPr>
                    </a:tc>
                    <a:extLst>
                      <a:ext uri="{0D108BD9-81ED-4DB2-BD59-A6C34878D82A}">
                        <a16:rowId xmlns:a16="http://schemas.microsoft.com/office/drawing/2014/main" val="1711134209"/>
                      </a:ext>
                    </a:extLst>
                  </a:tr>
                  <a:tr h="322410">
                    <a:tc>
                      <a:txBody>
                        <a:bodyPr/>
                        <a:lstStyle/>
                        <a:p>
                          <a:endParaRPr lang="en-US"/>
                        </a:p>
                      </a:txBody>
                      <a:tcPr>
                        <a:blipFill>
                          <a:blip r:embed="rId3"/>
                          <a:stretch>
                            <a:fillRect l="-1429" t="-720000" r="-190000" b="-4000"/>
                          </a:stretch>
                        </a:blipFill>
                      </a:tcPr>
                    </a:tc>
                    <a:tc>
                      <a:txBody>
                        <a:bodyPr/>
                        <a:lstStyle/>
                        <a:p>
                          <a:endParaRPr lang="en-US"/>
                        </a:p>
                      </a:txBody>
                      <a:tcPr>
                        <a:blipFill>
                          <a:blip r:embed="rId3"/>
                          <a:stretch>
                            <a:fillRect l="-100000" t="-720000" r="-87324" b="-4000"/>
                          </a:stretch>
                        </a:blipFill>
                      </a:tcPr>
                    </a:tc>
                    <a:tc>
                      <a:txBody>
                        <a:bodyPr/>
                        <a:lstStyle/>
                        <a:p>
                          <a:endParaRPr lang="en-US"/>
                        </a:p>
                      </a:txBody>
                      <a:tcPr>
                        <a:blipFill>
                          <a:blip r:embed="rId3"/>
                          <a:stretch>
                            <a:fillRect l="-229032" t="-720000" b="-4000"/>
                          </a:stretch>
                        </a:blipFill>
                      </a:tcPr>
                    </a:tc>
                    <a:extLst>
                      <a:ext uri="{0D108BD9-81ED-4DB2-BD59-A6C34878D82A}">
                        <a16:rowId xmlns:a16="http://schemas.microsoft.com/office/drawing/2014/main" val="1248566464"/>
                      </a:ext>
                    </a:extLst>
                  </a:tr>
                </a:tbl>
              </a:graphicData>
            </a:graphic>
          </p:graphicFrame>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C0F820-42C5-69BC-08CD-1F8E04138F7B}"/>
                  </a:ext>
                </a:extLst>
              </p:cNvPr>
              <p:cNvSpPr txBox="1"/>
              <p:nvPr/>
            </p:nvSpPr>
            <p:spPr>
              <a:xfrm>
                <a:off x="7587394" y="2584102"/>
                <a:ext cx="3051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oMath>
                  </m:oMathPara>
                </a14:m>
                <a:endParaRPr lang="en-US" sz="2800" dirty="0"/>
              </a:p>
            </p:txBody>
          </p:sp>
        </mc:Choice>
        <mc:Fallback xmlns="">
          <p:sp>
            <p:nvSpPr>
              <p:cNvPr id="36" name="TextBox 35">
                <a:extLst>
                  <a:ext uri="{FF2B5EF4-FFF2-40B4-BE49-F238E27FC236}">
                    <a16:creationId xmlns:a16="http://schemas.microsoft.com/office/drawing/2014/main" id="{51C0F820-42C5-69BC-08CD-1F8E04138F7B}"/>
                  </a:ext>
                </a:extLst>
              </p:cNvPr>
              <p:cNvSpPr txBox="1">
                <a:spLocks noRot="1" noChangeAspect="1" noMove="1" noResize="1" noEditPoints="1" noAdjustHandles="1" noChangeArrowheads="1" noChangeShapeType="1" noTextEdit="1"/>
              </p:cNvSpPr>
              <p:nvPr/>
            </p:nvSpPr>
            <p:spPr>
              <a:xfrm>
                <a:off x="7587394" y="2584102"/>
                <a:ext cx="3051605" cy="430887"/>
              </a:xfrm>
              <a:prstGeom prst="rect">
                <a:avLst/>
              </a:prstGeom>
              <a:blipFill>
                <a:blip r:embed="rId4"/>
                <a:stretch>
                  <a:fillRect l="-830" r="-415" b="-22857"/>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049B253-D62D-A86E-E459-1BBE7751406A}"/>
              </a:ext>
            </a:extLst>
          </p:cNvPr>
          <p:cNvSpPr txBox="1"/>
          <p:nvPr/>
        </p:nvSpPr>
        <p:spPr>
          <a:xfrm>
            <a:off x="6096000" y="2570247"/>
            <a:ext cx="2020186" cy="492443"/>
          </a:xfrm>
          <a:prstGeom prst="rect">
            <a:avLst/>
          </a:prstGeom>
          <a:noFill/>
        </p:spPr>
        <p:txBody>
          <a:bodyPr wrap="square" rtlCol="0">
            <a:spAutoFit/>
          </a:bodyPr>
          <a:lstStyle/>
          <a:p>
            <a:r>
              <a:rPr lang="en-US" sz="2600" dirty="0"/>
              <a:t>Error: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67278B-5300-992D-39CF-6F140BAF5EE6}"/>
                  </a:ext>
                </a:extLst>
              </p:cNvPr>
              <p:cNvSpPr txBox="1"/>
              <p:nvPr/>
            </p:nvSpPr>
            <p:spPr>
              <a:xfrm>
                <a:off x="881269" y="708157"/>
                <a:ext cx="10429461" cy="1200329"/>
              </a:xfrm>
              <a:prstGeom prst="rect">
                <a:avLst/>
              </a:prstGeom>
              <a:noFill/>
            </p:spPr>
            <p:txBody>
              <a:bodyPr wrap="square">
                <a:spAutoFit/>
              </a:bodyPr>
              <a:lstStyle/>
              <a:p>
                <a:r>
                  <a:rPr lang="en-US" dirty="0"/>
                  <a:t>W</a:t>
                </a:r>
                <a:r>
                  <a:rPr lang="en-US" sz="1800" baseline="0" dirty="0"/>
                  <a:t>e square each of these error terms and then added them all up. Then, we divide everything by the total number of data points, </a:t>
                </a:r>
                <a:r>
                  <a:rPr lang="en-US" sz="1800" i="1" baseline="0" dirty="0"/>
                  <a:t>n</a:t>
                </a:r>
                <a:r>
                  <a:rPr lang="en-US" sz="1800" baseline="0" dirty="0"/>
                  <a:t>. For convenience, we are also dividing everything by 2. Thus, we are essentially taking the mean square of these errors. In the context of machine learning, we are going to call the mean square of these errors as the cost function, </a:t>
                </a:r>
                <a14:m>
                  <m:oMath xmlns:m="http://schemas.openxmlformats.org/officeDocument/2006/math">
                    <m:r>
                      <a:rPr lang="en-US" sz="1800" b="0" i="1" baseline="0" smtClean="0">
                        <a:latin typeface="Cambria Math" panose="02040503050406030204" pitchFamily="18" charset="0"/>
                      </a:rPr>
                      <m:t>𝐽</m:t>
                    </m:r>
                  </m:oMath>
                </a14:m>
                <a:r>
                  <a:rPr lang="en-US" sz="1800" baseline="0" dirty="0"/>
                  <a:t>. </a:t>
                </a:r>
                <a:endParaRPr lang="en-US" dirty="0"/>
              </a:p>
            </p:txBody>
          </p:sp>
        </mc:Choice>
        <mc:Fallback xmlns="">
          <p:sp>
            <p:nvSpPr>
              <p:cNvPr id="4" name="TextBox 3">
                <a:extLst>
                  <a:ext uri="{FF2B5EF4-FFF2-40B4-BE49-F238E27FC236}">
                    <a16:creationId xmlns:a16="http://schemas.microsoft.com/office/drawing/2014/main" id="{9267278B-5300-992D-39CF-6F140BAF5EE6}"/>
                  </a:ext>
                </a:extLst>
              </p:cNvPr>
              <p:cNvSpPr txBox="1">
                <a:spLocks noRot="1" noChangeAspect="1" noMove="1" noResize="1" noEditPoints="1" noAdjustHandles="1" noChangeArrowheads="1" noChangeShapeType="1" noTextEdit="1"/>
              </p:cNvSpPr>
              <p:nvPr/>
            </p:nvSpPr>
            <p:spPr>
              <a:xfrm>
                <a:off x="881269" y="708157"/>
                <a:ext cx="10429461" cy="1200329"/>
              </a:xfrm>
              <a:prstGeom prst="rect">
                <a:avLst/>
              </a:prstGeom>
              <a:blipFill>
                <a:blip r:embed="rId5"/>
                <a:stretch>
                  <a:fillRect l="-487" t="-208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1BADE5-29BD-4B7F-4F82-708EE9019DAE}"/>
                  </a:ext>
                </a:extLst>
              </p:cNvPr>
              <p:cNvSpPr txBox="1"/>
              <p:nvPr/>
            </p:nvSpPr>
            <p:spPr>
              <a:xfrm>
                <a:off x="8116186" y="3562271"/>
                <a:ext cx="23207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2</m:t>
                              </m:r>
                            </m:sup>
                          </m:sSubSup>
                          <m:d>
                            <m:dPr>
                              <m:ctrlPr>
                                <a:rPr lang="en-US" sz="2800" i="1">
                                  <a:latin typeface="Cambria Math" panose="02040503050406030204" pitchFamily="18" charset="0"/>
                                </a:rPr>
                              </m:ctrlPr>
                            </m:dPr>
                            <m:e>
                              <m:r>
                                <a:rPr lang="en-US" sz="2800" i="1">
                                  <a:latin typeface="Cambria Math" panose="02040503050406030204" pitchFamily="18" charset="0"/>
                                </a:rPr>
                                <m:t>𝑥</m:t>
                              </m:r>
                            </m:e>
                          </m:d>
                        </m:e>
                      </m:nary>
                    </m:oMath>
                  </m:oMathPara>
                </a14:m>
                <a:endParaRPr lang="en-US" sz="2800" dirty="0"/>
              </a:p>
            </p:txBody>
          </p:sp>
        </mc:Choice>
        <mc:Fallback xmlns="">
          <p:sp>
            <p:nvSpPr>
              <p:cNvPr id="7" name="TextBox 6">
                <a:extLst>
                  <a:ext uri="{FF2B5EF4-FFF2-40B4-BE49-F238E27FC236}">
                    <a16:creationId xmlns:a16="http://schemas.microsoft.com/office/drawing/2014/main" id="{731BADE5-29BD-4B7F-4F82-708EE9019DAE}"/>
                  </a:ext>
                </a:extLst>
              </p:cNvPr>
              <p:cNvSpPr txBox="1">
                <a:spLocks noRot="1" noChangeAspect="1" noMove="1" noResize="1" noEditPoints="1" noAdjustHandles="1" noChangeArrowheads="1" noChangeShapeType="1" noTextEdit="1"/>
              </p:cNvSpPr>
              <p:nvPr/>
            </p:nvSpPr>
            <p:spPr>
              <a:xfrm>
                <a:off x="8116186" y="3562271"/>
                <a:ext cx="2320700" cy="1176219"/>
              </a:xfrm>
              <a:prstGeom prst="rect">
                <a:avLst/>
              </a:prstGeom>
              <a:blipFill>
                <a:blip r:embed="rId6"/>
                <a:stretch>
                  <a:fillRect l="-19565" t="-119355"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93C51D-2134-337D-73EF-F78E82231ACE}"/>
                  </a:ext>
                </a:extLst>
              </p:cNvPr>
              <p:cNvSpPr txBox="1"/>
              <p:nvPr/>
            </p:nvSpPr>
            <p:spPr>
              <a:xfrm>
                <a:off x="5836431" y="3904160"/>
                <a:ext cx="2316331" cy="492443"/>
              </a:xfrm>
              <a:prstGeom prst="rect">
                <a:avLst/>
              </a:prstGeom>
              <a:noFill/>
            </p:spPr>
            <p:txBody>
              <a:bodyPr wrap="square" rtlCol="0">
                <a:spAutoFit/>
              </a:bodyPr>
              <a:lstStyle/>
              <a:p>
                <a:r>
                  <a:rPr lang="en-US" sz="2600" dirty="0"/>
                  <a:t>Cost Function: </a:t>
                </a:r>
                <a14:m>
                  <m:oMath xmlns:m="http://schemas.openxmlformats.org/officeDocument/2006/math">
                    <m:r>
                      <a:rPr lang="en-US" sz="2600" b="0" i="1" smtClean="0">
                        <a:latin typeface="Cambria Math" panose="02040503050406030204" pitchFamily="18" charset="0"/>
                      </a:rPr>
                      <m:t>𝐽</m:t>
                    </m:r>
                  </m:oMath>
                </a14:m>
                <a:endParaRPr lang="en-US" sz="2600" dirty="0"/>
              </a:p>
            </p:txBody>
          </p:sp>
        </mc:Choice>
        <mc:Fallback xmlns="">
          <p:sp>
            <p:nvSpPr>
              <p:cNvPr id="8" name="TextBox 7">
                <a:extLst>
                  <a:ext uri="{FF2B5EF4-FFF2-40B4-BE49-F238E27FC236}">
                    <a16:creationId xmlns:a16="http://schemas.microsoft.com/office/drawing/2014/main" id="{C293C51D-2134-337D-73EF-F78E82231ACE}"/>
                  </a:ext>
                </a:extLst>
              </p:cNvPr>
              <p:cNvSpPr txBox="1">
                <a:spLocks noRot="1" noChangeAspect="1" noMove="1" noResize="1" noEditPoints="1" noAdjustHandles="1" noChangeArrowheads="1" noChangeShapeType="1" noTextEdit="1"/>
              </p:cNvSpPr>
              <p:nvPr/>
            </p:nvSpPr>
            <p:spPr>
              <a:xfrm>
                <a:off x="5836431" y="3904160"/>
                <a:ext cx="2316331" cy="492443"/>
              </a:xfrm>
              <a:prstGeom prst="rect">
                <a:avLst/>
              </a:prstGeom>
              <a:blipFill>
                <a:blip r:embed="rId7"/>
                <a:stretch>
                  <a:fillRect l="-4372" t="-12500" r="-2186" b="-27500"/>
                </a:stretch>
              </a:blipFill>
            </p:spPr>
            <p:txBody>
              <a:bodyPr/>
              <a:lstStyle/>
              <a:p>
                <a:r>
                  <a:rPr lang="en-US">
                    <a:noFill/>
                  </a:rPr>
                  <a:t> </a:t>
                </a:r>
              </a:p>
            </p:txBody>
          </p:sp>
        </mc:Fallback>
      </mc:AlternateContent>
    </p:spTree>
    <p:extLst>
      <p:ext uri="{BB962C8B-B14F-4D97-AF65-F5344CB8AC3E}">
        <p14:creationId xmlns:p14="http://schemas.microsoft.com/office/powerpoint/2010/main" val="24171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969A3-66A2-A647-4D6A-06ABF388B19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5" name="Table 9">
                <a:extLst>
                  <a:ext uri="{FF2B5EF4-FFF2-40B4-BE49-F238E27FC236}">
                    <a16:creationId xmlns:a16="http://schemas.microsoft.com/office/drawing/2014/main" id="{FCCFEAC9-4357-8515-4EDD-7855AFE540B5}"/>
                  </a:ext>
                </a:extLst>
              </p:cNvPr>
              <p:cNvGraphicFramePr>
                <a:graphicFrameLocks noGrp="1"/>
              </p:cNvGraphicFramePr>
              <p:nvPr>
                <p:extLst>
                  <p:ext uri="{D42A27DB-BD31-4B8C-83A1-F6EECF244321}">
                    <p14:modId xmlns:p14="http://schemas.microsoft.com/office/powerpoint/2010/main" val="1784274308"/>
                  </p:ext>
                </p:extLst>
              </p:nvPr>
            </p:nvGraphicFramePr>
            <p:xfrm>
              <a:off x="2334252" y="2285928"/>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7245473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400159271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3</m:t>
                                    </m:r>
                                  </m:sub>
                                </m:sSub>
                              </m:oMath>
                            </m:oMathPara>
                          </a14:m>
                          <a:endParaRPr lang="en-US" sz="1400" dirty="0"/>
                        </a:p>
                      </a:txBody>
                      <a:tcPr/>
                    </a:tc>
                    <a:extLst>
                      <a:ext uri="{0D108BD9-81ED-4DB2-BD59-A6C34878D82A}">
                        <a16:rowId xmlns:a16="http://schemas.microsoft.com/office/drawing/2014/main" val="2375017795"/>
                      </a:ext>
                    </a:extLst>
                  </a:tr>
                  <a:tr h="322410">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US" sz="1400" dirty="0"/>
                        </a:p>
                      </a:txBody>
                      <a:tcPr/>
                    </a:tc>
                    <a:extLst>
                      <a:ext uri="{0D108BD9-81ED-4DB2-BD59-A6C34878D82A}">
                        <a16:rowId xmlns:a16="http://schemas.microsoft.com/office/drawing/2014/main" val="1193658721"/>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tc>
                    <a:extLst>
                      <a:ext uri="{0D108BD9-81ED-4DB2-BD59-A6C34878D82A}">
                        <a16:rowId xmlns:a16="http://schemas.microsoft.com/office/drawing/2014/main" val="148573392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1711134209"/>
                      </a:ext>
                    </a:extLst>
                  </a:tr>
                  <a:tr h="322410">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𝑛</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𝑛</m:t>
                                    </m:r>
                                  </m:sub>
                                </m:sSub>
                              </m:oMath>
                            </m:oMathPara>
                          </a14:m>
                          <a:endParaRPr lang="en-US" sz="1400" dirty="0"/>
                        </a:p>
                      </a:txBody>
                      <a:tcPr/>
                    </a:tc>
                    <a:extLst>
                      <a:ext uri="{0D108BD9-81ED-4DB2-BD59-A6C34878D82A}">
                        <a16:rowId xmlns:a16="http://schemas.microsoft.com/office/drawing/2014/main" val="1248566464"/>
                      </a:ext>
                    </a:extLst>
                  </a:tr>
                </a:tbl>
              </a:graphicData>
            </a:graphic>
          </p:graphicFrame>
        </mc:Choice>
        <mc:Fallback xmlns="">
          <p:graphicFrame>
            <p:nvGraphicFramePr>
              <p:cNvPr id="35" name="Table 9">
                <a:extLst>
                  <a:ext uri="{FF2B5EF4-FFF2-40B4-BE49-F238E27FC236}">
                    <a16:creationId xmlns:a16="http://schemas.microsoft.com/office/drawing/2014/main" id="{FCCFEAC9-4357-8515-4EDD-7855AFE540B5}"/>
                  </a:ext>
                </a:extLst>
              </p:cNvPr>
              <p:cNvGraphicFramePr>
                <a:graphicFrameLocks noGrp="1"/>
              </p:cNvGraphicFramePr>
              <p:nvPr>
                <p:extLst>
                  <p:ext uri="{D42A27DB-BD31-4B8C-83A1-F6EECF244321}">
                    <p14:modId xmlns:p14="http://schemas.microsoft.com/office/powerpoint/2010/main" val="1784274308"/>
                  </p:ext>
                </p:extLst>
              </p:nvPr>
            </p:nvGraphicFramePr>
            <p:xfrm>
              <a:off x="2334252" y="2285928"/>
              <a:ext cx="2568790" cy="2579280"/>
            </p:xfrm>
            <a:graphic>
              <a:graphicData uri="http://schemas.openxmlformats.org/drawingml/2006/table">
                <a:tbl>
                  <a:tblPr firstRow="1" bandRow="1">
                    <a:tableStyleId>{7E9639D4-E3E2-4D34-9284-5A2195B3D0D7}</a:tableStyleId>
                  </a:tblPr>
                  <a:tblGrid>
                    <a:gridCol w="891123">
                      <a:extLst>
                        <a:ext uri="{9D8B030D-6E8A-4147-A177-3AD203B41FA5}">
                          <a16:colId xmlns:a16="http://schemas.microsoft.com/office/drawing/2014/main" val="2357805152"/>
                        </a:ext>
                      </a:extLst>
                    </a:gridCol>
                    <a:gridCol w="891123">
                      <a:extLst>
                        <a:ext uri="{9D8B030D-6E8A-4147-A177-3AD203B41FA5}">
                          <a16:colId xmlns:a16="http://schemas.microsoft.com/office/drawing/2014/main" val="776684139"/>
                        </a:ext>
                      </a:extLst>
                    </a:gridCol>
                    <a:gridCol w="786544">
                      <a:extLst>
                        <a:ext uri="{9D8B030D-6E8A-4147-A177-3AD203B41FA5}">
                          <a16:colId xmlns:a16="http://schemas.microsoft.com/office/drawing/2014/main" val="412920534"/>
                        </a:ext>
                      </a:extLst>
                    </a:gridCol>
                  </a:tblGrid>
                  <a:tr h="322410">
                    <a:tc>
                      <a:txBody>
                        <a:bodyPr/>
                        <a:lstStyle/>
                        <a:p>
                          <a:pPr algn="ctr"/>
                          <a:r>
                            <a:rPr lang="en-US" sz="1400" dirty="0"/>
                            <a:t>X Data</a:t>
                          </a:r>
                        </a:p>
                      </a:txBody>
                      <a:tcPr/>
                    </a:tc>
                    <a:tc>
                      <a:txBody>
                        <a:bodyPr/>
                        <a:lstStyle/>
                        <a:p>
                          <a:pPr algn="ctr"/>
                          <a:r>
                            <a:rPr lang="en-US" sz="1400" dirty="0"/>
                            <a:t>Y Data</a:t>
                          </a:r>
                        </a:p>
                      </a:txBody>
                      <a:tcPr/>
                    </a:tc>
                    <a:tc>
                      <a:txBody>
                        <a:bodyPr/>
                        <a:lstStyle/>
                        <a:p>
                          <a:pPr algn="ctr"/>
                          <a:r>
                            <a:rPr lang="en-US" sz="1400" dirty="0"/>
                            <a:t>Error</a:t>
                          </a:r>
                        </a:p>
                      </a:txBody>
                      <a:tcPr/>
                    </a:tc>
                    <a:extLst>
                      <a:ext uri="{0D108BD9-81ED-4DB2-BD59-A6C34878D82A}">
                        <a16:rowId xmlns:a16="http://schemas.microsoft.com/office/drawing/2014/main" val="2451514789"/>
                      </a:ext>
                    </a:extLst>
                  </a:tr>
                  <a:tr h="322410">
                    <a:tc>
                      <a:txBody>
                        <a:bodyPr/>
                        <a:lstStyle/>
                        <a:p>
                          <a:endParaRPr lang="en-US"/>
                        </a:p>
                      </a:txBody>
                      <a:tcPr>
                        <a:blipFill>
                          <a:blip r:embed="rId3"/>
                          <a:stretch>
                            <a:fillRect t="-104000" r="-187324" b="-616000"/>
                          </a:stretch>
                        </a:blipFill>
                      </a:tcPr>
                    </a:tc>
                    <a:tc>
                      <a:txBody>
                        <a:bodyPr/>
                        <a:lstStyle/>
                        <a:p>
                          <a:endParaRPr lang="en-US"/>
                        </a:p>
                      </a:txBody>
                      <a:tcPr>
                        <a:blipFill>
                          <a:blip r:embed="rId3"/>
                          <a:stretch>
                            <a:fillRect l="-100000" t="-104000" r="-87324" b="-616000"/>
                          </a:stretch>
                        </a:blipFill>
                      </a:tcPr>
                    </a:tc>
                    <a:tc>
                      <a:txBody>
                        <a:bodyPr/>
                        <a:lstStyle/>
                        <a:p>
                          <a:endParaRPr lang="en-US"/>
                        </a:p>
                      </a:txBody>
                      <a:tcPr>
                        <a:blipFill>
                          <a:blip r:embed="rId3"/>
                          <a:stretch>
                            <a:fillRect l="-229032" t="-104000" b="-616000"/>
                          </a:stretch>
                        </a:blipFill>
                      </a:tcPr>
                    </a:tc>
                    <a:extLst>
                      <a:ext uri="{0D108BD9-81ED-4DB2-BD59-A6C34878D82A}">
                        <a16:rowId xmlns:a16="http://schemas.microsoft.com/office/drawing/2014/main" val="724547319"/>
                      </a:ext>
                    </a:extLst>
                  </a:tr>
                  <a:tr h="322410">
                    <a:tc>
                      <a:txBody>
                        <a:bodyPr/>
                        <a:lstStyle/>
                        <a:p>
                          <a:endParaRPr lang="en-US"/>
                        </a:p>
                      </a:txBody>
                      <a:tcPr>
                        <a:blipFill>
                          <a:blip r:embed="rId3"/>
                          <a:stretch>
                            <a:fillRect t="-196154" r="-187324" b="-492308"/>
                          </a:stretch>
                        </a:blipFill>
                      </a:tcPr>
                    </a:tc>
                    <a:tc>
                      <a:txBody>
                        <a:bodyPr/>
                        <a:lstStyle/>
                        <a:p>
                          <a:endParaRPr lang="en-US"/>
                        </a:p>
                      </a:txBody>
                      <a:tcPr>
                        <a:blipFill>
                          <a:blip r:embed="rId3"/>
                          <a:stretch>
                            <a:fillRect l="-100000" t="-196154" r="-87324" b="-492308"/>
                          </a:stretch>
                        </a:blipFill>
                      </a:tcPr>
                    </a:tc>
                    <a:tc>
                      <a:txBody>
                        <a:bodyPr/>
                        <a:lstStyle/>
                        <a:p>
                          <a:endParaRPr lang="en-US"/>
                        </a:p>
                      </a:txBody>
                      <a:tcPr>
                        <a:blipFill>
                          <a:blip r:embed="rId3"/>
                          <a:stretch>
                            <a:fillRect l="-229032" t="-196154" b="-492308"/>
                          </a:stretch>
                        </a:blipFill>
                      </a:tcPr>
                    </a:tc>
                    <a:extLst>
                      <a:ext uri="{0D108BD9-81ED-4DB2-BD59-A6C34878D82A}">
                        <a16:rowId xmlns:a16="http://schemas.microsoft.com/office/drawing/2014/main" val="4001592719"/>
                      </a:ext>
                    </a:extLst>
                  </a:tr>
                  <a:tr h="322410">
                    <a:tc>
                      <a:txBody>
                        <a:bodyPr/>
                        <a:lstStyle/>
                        <a:p>
                          <a:endParaRPr lang="en-US"/>
                        </a:p>
                      </a:txBody>
                      <a:tcPr>
                        <a:blipFill>
                          <a:blip r:embed="rId3"/>
                          <a:stretch>
                            <a:fillRect t="-296154" r="-187324" b="-392308"/>
                          </a:stretch>
                        </a:blipFill>
                      </a:tcPr>
                    </a:tc>
                    <a:tc>
                      <a:txBody>
                        <a:bodyPr/>
                        <a:lstStyle/>
                        <a:p>
                          <a:endParaRPr lang="en-US"/>
                        </a:p>
                      </a:txBody>
                      <a:tcPr>
                        <a:blipFill>
                          <a:blip r:embed="rId3"/>
                          <a:stretch>
                            <a:fillRect l="-100000" t="-296154" r="-87324" b="-392308"/>
                          </a:stretch>
                        </a:blipFill>
                      </a:tcPr>
                    </a:tc>
                    <a:tc>
                      <a:txBody>
                        <a:bodyPr/>
                        <a:lstStyle/>
                        <a:p>
                          <a:endParaRPr lang="en-US"/>
                        </a:p>
                      </a:txBody>
                      <a:tcPr>
                        <a:blipFill>
                          <a:blip r:embed="rId3"/>
                          <a:stretch>
                            <a:fillRect l="-229032" t="-296154" b="-392308"/>
                          </a:stretch>
                        </a:blipFill>
                      </a:tcPr>
                    </a:tc>
                    <a:extLst>
                      <a:ext uri="{0D108BD9-81ED-4DB2-BD59-A6C34878D82A}">
                        <a16:rowId xmlns:a16="http://schemas.microsoft.com/office/drawing/2014/main" val="2375017795"/>
                      </a:ext>
                    </a:extLst>
                  </a:tr>
                  <a:tr h="322410">
                    <a:tc>
                      <a:txBody>
                        <a:bodyPr/>
                        <a:lstStyle/>
                        <a:p>
                          <a:endParaRPr lang="en-US"/>
                        </a:p>
                      </a:txBody>
                      <a:tcPr>
                        <a:blipFill>
                          <a:blip r:embed="rId3"/>
                          <a:stretch>
                            <a:fillRect t="-412000" r="-187324" b="-308000"/>
                          </a:stretch>
                        </a:blipFill>
                      </a:tcPr>
                    </a:tc>
                    <a:tc>
                      <a:txBody>
                        <a:bodyPr/>
                        <a:lstStyle/>
                        <a:p>
                          <a:endParaRPr lang="en-US"/>
                        </a:p>
                      </a:txBody>
                      <a:tcPr>
                        <a:blipFill>
                          <a:blip r:embed="rId3"/>
                          <a:stretch>
                            <a:fillRect l="-100000" t="-412000" r="-87324" b="-308000"/>
                          </a:stretch>
                        </a:blipFill>
                      </a:tcPr>
                    </a:tc>
                    <a:tc>
                      <a:txBody>
                        <a:bodyPr/>
                        <a:lstStyle/>
                        <a:p>
                          <a:endParaRPr lang="en-US"/>
                        </a:p>
                      </a:txBody>
                      <a:tcPr>
                        <a:blipFill>
                          <a:blip r:embed="rId3"/>
                          <a:stretch>
                            <a:fillRect l="-229032" t="-412000" b="-308000"/>
                          </a:stretch>
                        </a:blipFill>
                      </a:tcPr>
                    </a:tc>
                    <a:extLst>
                      <a:ext uri="{0D108BD9-81ED-4DB2-BD59-A6C34878D82A}">
                        <a16:rowId xmlns:a16="http://schemas.microsoft.com/office/drawing/2014/main" val="1193658721"/>
                      </a:ext>
                    </a:extLst>
                  </a:tr>
                  <a:tr h="322410">
                    <a:tc>
                      <a:txBody>
                        <a:bodyPr/>
                        <a:lstStyle/>
                        <a:p>
                          <a:endParaRPr lang="en-US"/>
                        </a:p>
                      </a:txBody>
                      <a:tcPr>
                        <a:blipFill>
                          <a:blip r:embed="rId3"/>
                          <a:stretch>
                            <a:fillRect t="-492308" r="-187324" b="-196154"/>
                          </a:stretch>
                        </a:blipFill>
                      </a:tcPr>
                    </a:tc>
                    <a:tc>
                      <a:txBody>
                        <a:bodyPr/>
                        <a:lstStyle/>
                        <a:p>
                          <a:endParaRPr lang="en-US"/>
                        </a:p>
                      </a:txBody>
                      <a:tcPr>
                        <a:blipFill>
                          <a:blip r:embed="rId3"/>
                          <a:stretch>
                            <a:fillRect l="-100000" t="-492308" r="-87324" b="-196154"/>
                          </a:stretch>
                        </a:blipFill>
                      </a:tcPr>
                    </a:tc>
                    <a:tc>
                      <a:txBody>
                        <a:bodyPr/>
                        <a:lstStyle/>
                        <a:p>
                          <a:endParaRPr lang="en-US"/>
                        </a:p>
                      </a:txBody>
                      <a:tcPr>
                        <a:blipFill>
                          <a:blip r:embed="rId3"/>
                          <a:stretch>
                            <a:fillRect l="-229032" t="-492308" b="-196154"/>
                          </a:stretch>
                        </a:blipFill>
                      </a:tcPr>
                    </a:tc>
                    <a:extLst>
                      <a:ext uri="{0D108BD9-81ED-4DB2-BD59-A6C34878D82A}">
                        <a16:rowId xmlns:a16="http://schemas.microsoft.com/office/drawing/2014/main" val="1485733929"/>
                      </a:ext>
                    </a:extLst>
                  </a:tr>
                  <a:tr h="322410">
                    <a:tc>
                      <a:txBody>
                        <a:bodyPr/>
                        <a:lstStyle/>
                        <a:p>
                          <a:endParaRPr lang="en-US"/>
                        </a:p>
                      </a:txBody>
                      <a:tcPr>
                        <a:blipFill>
                          <a:blip r:embed="rId3"/>
                          <a:stretch>
                            <a:fillRect t="-616000" r="-187324" b="-104000"/>
                          </a:stretch>
                        </a:blipFill>
                      </a:tcPr>
                    </a:tc>
                    <a:tc>
                      <a:txBody>
                        <a:bodyPr/>
                        <a:lstStyle/>
                        <a:p>
                          <a:endParaRPr lang="en-US"/>
                        </a:p>
                      </a:txBody>
                      <a:tcPr>
                        <a:blipFill>
                          <a:blip r:embed="rId3"/>
                          <a:stretch>
                            <a:fillRect l="-100000" t="-616000" r="-87324" b="-104000"/>
                          </a:stretch>
                        </a:blipFill>
                      </a:tcPr>
                    </a:tc>
                    <a:tc>
                      <a:txBody>
                        <a:bodyPr/>
                        <a:lstStyle/>
                        <a:p>
                          <a:endParaRPr lang="en-US"/>
                        </a:p>
                      </a:txBody>
                      <a:tcPr>
                        <a:blipFill>
                          <a:blip r:embed="rId3"/>
                          <a:stretch>
                            <a:fillRect l="-229032" t="-616000" b="-104000"/>
                          </a:stretch>
                        </a:blipFill>
                      </a:tcPr>
                    </a:tc>
                    <a:extLst>
                      <a:ext uri="{0D108BD9-81ED-4DB2-BD59-A6C34878D82A}">
                        <a16:rowId xmlns:a16="http://schemas.microsoft.com/office/drawing/2014/main" val="1711134209"/>
                      </a:ext>
                    </a:extLst>
                  </a:tr>
                  <a:tr h="322410">
                    <a:tc>
                      <a:txBody>
                        <a:bodyPr/>
                        <a:lstStyle/>
                        <a:p>
                          <a:endParaRPr lang="en-US"/>
                        </a:p>
                      </a:txBody>
                      <a:tcPr>
                        <a:blipFill>
                          <a:blip r:embed="rId3"/>
                          <a:stretch>
                            <a:fillRect t="-688462" r="-187324"/>
                          </a:stretch>
                        </a:blipFill>
                      </a:tcPr>
                    </a:tc>
                    <a:tc>
                      <a:txBody>
                        <a:bodyPr/>
                        <a:lstStyle/>
                        <a:p>
                          <a:endParaRPr lang="en-US"/>
                        </a:p>
                      </a:txBody>
                      <a:tcPr>
                        <a:blipFill>
                          <a:blip r:embed="rId3"/>
                          <a:stretch>
                            <a:fillRect l="-100000" t="-688462" r="-87324"/>
                          </a:stretch>
                        </a:blipFill>
                      </a:tcPr>
                    </a:tc>
                    <a:tc>
                      <a:txBody>
                        <a:bodyPr/>
                        <a:lstStyle/>
                        <a:p>
                          <a:endParaRPr lang="en-US"/>
                        </a:p>
                      </a:txBody>
                      <a:tcPr>
                        <a:blipFill>
                          <a:blip r:embed="rId3"/>
                          <a:stretch>
                            <a:fillRect l="-229032" t="-688462"/>
                          </a:stretch>
                        </a:blipFill>
                      </a:tcPr>
                    </a:tc>
                    <a:extLst>
                      <a:ext uri="{0D108BD9-81ED-4DB2-BD59-A6C34878D82A}">
                        <a16:rowId xmlns:a16="http://schemas.microsoft.com/office/drawing/2014/main" val="1248566464"/>
                      </a:ext>
                    </a:extLst>
                  </a:tr>
                </a:tbl>
              </a:graphicData>
            </a:graphic>
          </p:graphicFrame>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C649FE8-85A6-1CCB-C69E-ED89564B7CEE}"/>
                  </a:ext>
                </a:extLst>
              </p:cNvPr>
              <p:cNvSpPr txBox="1"/>
              <p:nvPr/>
            </p:nvSpPr>
            <p:spPr>
              <a:xfrm>
                <a:off x="7140133" y="2285928"/>
                <a:ext cx="3051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oMath>
                  </m:oMathPara>
                </a14:m>
                <a:endParaRPr lang="en-US" sz="2800" dirty="0"/>
              </a:p>
            </p:txBody>
          </p:sp>
        </mc:Choice>
        <mc:Fallback xmlns="">
          <p:sp>
            <p:nvSpPr>
              <p:cNvPr id="36" name="TextBox 35">
                <a:extLst>
                  <a:ext uri="{FF2B5EF4-FFF2-40B4-BE49-F238E27FC236}">
                    <a16:creationId xmlns:a16="http://schemas.microsoft.com/office/drawing/2014/main" id="{AC649FE8-85A6-1CCB-C69E-ED89564B7CEE}"/>
                  </a:ext>
                </a:extLst>
              </p:cNvPr>
              <p:cNvSpPr txBox="1">
                <a:spLocks noRot="1" noChangeAspect="1" noMove="1" noResize="1" noEditPoints="1" noAdjustHandles="1" noChangeArrowheads="1" noChangeShapeType="1" noTextEdit="1"/>
              </p:cNvSpPr>
              <p:nvPr/>
            </p:nvSpPr>
            <p:spPr>
              <a:xfrm>
                <a:off x="7140133" y="2285928"/>
                <a:ext cx="3051605" cy="430887"/>
              </a:xfrm>
              <a:prstGeom prst="rect">
                <a:avLst/>
              </a:prstGeom>
              <a:blipFill>
                <a:blip r:embed="rId4"/>
                <a:stretch>
                  <a:fillRect l="-1245" r="-415" b="-200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5C64346D-12CF-62FB-4906-6A9EB4A756FB}"/>
              </a:ext>
            </a:extLst>
          </p:cNvPr>
          <p:cNvSpPr txBox="1"/>
          <p:nvPr/>
        </p:nvSpPr>
        <p:spPr>
          <a:xfrm>
            <a:off x="5648739" y="2272073"/>
            <a:ext cx="2020186" cy="492443"/>
          </a:xfrm>
          <a:prstGeom prst="rect">
            <a:avLst/>
          </a:prstGeom>
          <a:noFill/>
        </p:spPr>
        <p:txBody>
          <a:bodyPr wrap="square" rtlCol="0">
            <a:spAutoFit/>
          </a:bodyPr>
          <a:lstStyle/>
          <a:p>
            <a:r>
              <a:rPr lang="en-US" sz="2600" dirty="0"/>
              <a:t>Error: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E3811C-EEF9-999B-0123-5B734BD49925}"/>
                  </a:ext>
                </a:extLst>
              </p:cNvPr>
              <p:cNvSpPr txBox="1"/>
              <p:nvPr/>
            </p:nvSpPr>
            <p:spPr>
              <a:xfrm>
                <a:off x="7668925" y="3264097"/>
                <a:ext cx="23207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2</m:t>
                              </m:r>
                            </m:sup>
                          </m:sSubSup>
                          <m:d>
                            <m:dPr>
                              <m:ctrlPr>
                                <a:rPr lang="en-US" sz="2800" i="1">
                                  <a:latin typeface="Cambria Math" panose="02040503050406030204" pitchFamily="18" charset="0"/>
                                </a:rPr>
                              </m:ctrlPr>
                            </m:dPr>
                            <m:e>
                              <m:r>
                                <a:rPr lang="en-US" sz="2800" i="1">
                                  <a:latin typeface="Cambria Math" panose="02040503050406030204" pitchFamily="18" charset="0"/>
                                </a:rPr>
                                <m:t>𝑥</m:t>
                              </m:r>
                            </m:e>
                          </m:d>
                        </m:e>
                      </m:nary>
                    </m:oMath>
                  </m:oMathPara>
                </a14:m>
                <a:endParaRPr lang="en-US" sz="2800" dirty="0"/>
              </a:p>
            </p:txBody>
          </p:sp>
        </mc:Choice>
        <mc:Fallback xmlns="">
          <p:sp>
            <p:nvSpPr>
              <p:cNvPr id="7" name="TextBox 6">
                <a:extLst>
                  <a:ext uri="{FF2B5EF4-FFF2-40B4-BE49-F238E27FC236}">
                    <a16:creationId xmlns:a16="http://schemas.microsoft.com/office/drawing/2014/main" id="{73E3811C-EEF9-999B-0123-5B734BD49925}"/>
                  </a:ext>
                </a:extLst>
              </p:cNvPr>
              <p:cNvSpPr txBox="1">
                <a:spLocks noRot="1" noChangeAspect="1" noMove="1" noResize="1" noEditPoints="1" noAdjustHandles="1" noChangeArrowheads="1" noChangeShapeType="1" noTextEdit="1"/>
              </p:cNvSpPr>
              <p:nvPr/>
            </p:nvSpPr>
            <p:spPr>
              <a:xfrm>
                <a:off x="7668925" y="3264097"/>
                <a:ext cx="2320700" cy="1176219"/>
              </a:xfrm>
              <a:prstGeom prst="rect">
                <a:avLst/>
              </a:prstGeom>
              <a:blipFill>
                <a:blip r:embed="rId5"/>
                <a:stretch>
                  <a:fillRect l="-20109" t="-118085" b="-178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D893FA-E64A-7C37-E7B8-995F9EF6F0F4}"/>
                  </a:ext>
                </a:extLst>
              </p:cNvPr>
              <p:cNvSpPr txBox="1"/>
              <p:nvPr/>
            </p:nvSpPr>
            <p:spPr>
              <a:xfrm>
                <a:off x="5389170" y="3605986"/>
                <a:ext cx="2316331" cy="492443"/>
              </a:xfrm>
              <a:prstGeom prst="rect">
                <a:avLst/>
              </a:prstGeom>
              <a:noFill/>
            </p:spPr>
            <p:txBody>
              <a:bodyPr wrap="square" rtlCol="0">
                <a:spAutoFit/>
              </a:bodyPr>
              <a:lstStyle/>
              <a:p>
                <a:r>
                  <a:rPr lang="en-US" sz="2600" dirty="0"/>
                  <a:t>Cost Function: </a:t>
                </a:r>
                <a14:m>
                  <m:oMath xmlns:m="http://schemas.openxmlformats.org/officeDocument/2006/math">
                    <m:r>
                      <a:rPr lang="en-US" sz="2600" b="0" i="1" smtClean="0">
                        <a:latin typeface="Cambria Math" panose="02040503050406030204" pitchFamily="18" charset="0"/>
                      </a:rPr>
                      <m:t>𝐽</m:t>
                    </m:r>
                  </m:oMath>
                </a14:m>
                <a:endParaRPr lang="en-US" sz="2600" dirty="0"/>
              </a:p>
            </p:txBody>
          </p:sp>
        </mc:Choice>
        <mc:Fallback xmlns="">
          <p:sp>
            <p:nvSpPr>
              <p:cNvPr id="8" name="TextBox 7">
                <a:extLst>
                  <a:ext uri="{FF2B5EF4-FFF2-40B4-BE49-F238E27FC236}">
                    <a16:creationId xmlns:a16="http://schemas.microsoft.com/office/drawing/2014/main" id="{8CD893FA-E64A-7C37-E7B8-995F9EF6F0F4}"/>
                  </a:ext>
                </a:extLst>
              </p:cNvPr>
              <p:cNvSpPr txBox="1">
                <a:spLocks noRot="1" noChangeAspect="1" noMove="1" noResize="1" noEditPoints="1" noAdjustHandles="1" noChangeArrowheads="1" noChangeShapeType="1" noTextEdit="1"/>
              </p:cNvSpPr>
              <p:nvPr/>
            </p:nvSpPr>
            <p:spPr>
              <a:xfrm>
                <a:off x="5389170" y="3605986"/>
                <a:ext cx="2316331" cy="492443"/>
              </a:xfrm>
              <a:prstGeom prst="rect">
                <a:avLst/>
              </a:prstGeom>
              <a:blipFill>
                <a:blip r:embed="rId6"/>
                <a:stretch>
                  <a:fillRect l="-4918" t="-12821" r="-2186"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EF287A-E308-1468-797E-D71759A47669}"/>
                  </a:ext>
                </a:extLst>
              </p:cNvPr>
              <p:cNvSpPr txBox="1"/>
              <p:nvPr/>
            </p:nvSpPr>
            <p:spPr>
              <a:xfrm>
                <a:off x="2600739" y="95289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We can rewrite the cost function as a function dependent on the slope and y-intercept or on the parameters,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sz="1800" baseline="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sz="1800" baseline="0" dirty="0"/>
                  <a:t>. </a:t>
                </a:r>
              </a:p>
            </p:txBody>
          </p:sp>
        </mc:Choice>
        <mc:Fallback xmlns="">
          <p:sp>
            <p:nvSpPr>
              <p:cNvPr id="3" name="TextBox 2">
                <a:extLst>
                  <a:ext uri="{FF2B5EF4-FFF2-40B4-BE49-F238E27FC236}">
                    <a16:creationId xmlns:a16="http://schemas.microsoft.com/office/drawing/2014/main" id="{3CEF287A-E308-1468-797E-D71759A47669}"/>
                  </a:ext>
                </a:extLst>
              </p:cNvPr>
              <p:cNvSpPr txBox="1">
                <a:spLocks noRot="1" noChangeAspect="1" noMove="1" noResize="1" noEditPoints="1" noAdjustHandles="1" noChangeArrowheads="1" noChangeShapeType="1" noTextEdit="1"/>
              </p:cNvSpPr>
              <p:nvPr/>
            </p:nvSpPr>
            <p:spPr>
              <a:xfrm>
                <a:off x="2600739" y="952899"/>
                <a:ext cx="6096000" cy="646331"/>
              </a:xfrm>
              <a:prstGeom prst="rect">
                <a:avLst/>
              </a:prstGeom>
              <a:blipFill>
                <a:blip r:embed="rId7"/>
                <a:stretch>
                  <a:fillRect l="-83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158FAF-DC85-21B7-B4FE-4CD0C5295DE8}"/>
                  </a:ext>
                </a:extLst>
              </p:cNvPr>
              <p:cNvSpPr txBox="1"/>
              <p:nvPr/>
            </p:nvSpPr>
            <p:spPr>
              <a:xfrm>
                <a:off x="5145157" y="4647510"/>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𝐽</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5" name="TextBox 4">
                <a:extLst>
                  <a:ext uri="{FF2B5EF4-FFF2-40B4-BE49-F238E27FC236}">
                    <a16:creationId xmlns:a16="http://schemas.microsoft.com/office/drawing/2014/main" id="{09158FAF-DC85-21B7-B4FE-4CD0C5295DE8}"/>
                  </a:ext>
                </a:extLst>
              </p:cNvPr>
              <p:cNvSpPr txBox="1">
                <a:spLocks noRot="1" noChangeAspect="1" noMove="1" noResize="1" noEditPoints="1" noAdjustHandles="1" noChangeArrowheads="1" noChangeShapeType="1" noTextEdit="1"/>
              </p:cNvSpPr>
              <p:nvPr/>
            </p:nvSpPr>
            <p:spPr>
              <a:xfrm>
                <a:off x="5145157" y="4647510"/>
                <a:ext cx="6094476" cy="1268552"/>
              </a:xfrm>
              <a:prstGeom prst="rect">
                <a:avLst/>
              </a:prstGeom>
              <a:blipFill>
                <a:blip r:embed="rId8"/>
                <a:stretch>
                  <a:fillRect t="-105941" b="-162376"/>
                </a:stretch>
              </a:blipFill>
            </p:spPr>
            <p:txBody>
              <a:bodyPr/>
              <a:lstStyle/>
              <a:p>
                <a:r>
                  <a:rPr lang="en-US">
                    <a:noFill/>
                  </a:rPr>
                  <a:t> </a:t>
                </a:r>
              </a:p>
            </p:txBody>
          </p:sp>
        </mc:Fallback>
      </mc:AlternateContent>
    </p:spTree>
    <p:extLst>
      <p:ext uri="{BB962C8B-B14F-4D97-AF65-F5344CB8AC3E}">
        <p14:creationId xmlns:p14="http://schemas.microsoft.com/office/powerpoint/2010/main" val="227110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7" grpId="0"/>
      <p:bldP spid="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75527A-7814-EE7D-BA83-F9DA99916F7F}"/>
                  </a:ext>
                </a:extLst>
              </p:cNvPr>
              <p:cNvSpPr txBox="1"/>
              <p:nvPr/>
            </p:nvSpPr>
            <p:spPr>
              <a:xfrm>
                <a:off x="4158905" y="730211"/>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𝐽</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2" name="TextBox 1">
                <a:extLst>
                  <a:ext uri="{FF2B5EF4-FFF2-40B4-BE49-F238E27FC236}">
                    <a16:creationId xmlns:a16="http://schemas.microsoft.com/office/drawing/2014/main" id="{F175527A-7814-EE7D-BA83-F9DA99916F7F}"/>
                  </a:ext>
                </a:extLst>
              </p:cNvPr>
              <p:cNvSpPr txBox="1">
                <a:spLocks noRot="1" noChangeAspect="1" noMove="1" noResize="1" noEditPoints="1" noAdjustHandles="1" noChangeArrowheads="1" noChangeShapeType="1" noTextEdit="1"/>
              </p:cNvSpPr>
              <p:nvPr/>
            </p:nvSpPr>
            <p:spPr>
              <a:xfrm>
                <a:off x="4158905" y="730211"/>
                <a:ext cx="6094476" cy="1268552"/>
              </a:xfrm>
              <a:prstGeom prst="rect">
                <a:avLst/>
              </a:prstGeom>
              <a:blipFill>
                <a:blip r:embed="rId3"/>
                <a:stretch>
                  <a:fillRect t="-105941" b="-1623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D70D363-1FA2-F3BE-9FEA-2E99453502AA}"/>
              </a:ext>
            </a:extLst>
          </p:cNvPr>
          <p:cNvSpPr txBox="1"/>
          <p:nvPr/>
        </p:nvSpPr>
        <p:spPr>
          <a:xfrm>
            <a:off x="4158905" y="2190907"/>
            <a:ext cx="6450225" cy="400110"/>
          </a:xfrm>
          <a:prstGeom prst="rect">
            <a:avLst/>
          </a:prstGeom>
          <a:noFill/>
        </p:spPr>
        <p:txBody>
          <a:bodyPr wrap="square">
            <a:spAutoFit/>
          </a:bodyPr>
          <a:lstStyle/>
          <a:p>
            <a:r>
              <a:rPr lang="en-PH" sz="2000" b="0" i="0" dirty="0">
                <a:solidFill>
                  <a:srgbClr val="212121"/>
                </a:solidFill>
                <a:effectLst/>
                <a:latin typeface="Menlo" panose="020B0609030804020204" pitchFamily="49" charset="0"/>
              </a:rPr>
              <a:t>J = (1/(2*n))*sum((th0 + th1*x - y).^2);</a:t>
            </a:r>
          </a:p>
        </p:txBody>
      </p:sp>
      <p:pic>
        <p:nvPicPr>
          <p:cNvPr id="8" name="Picture 7">
            <a:extLst>
              <a:ext uri="{FF2B5EF4-FFF2-40B4-BE49-F238E27FC236}">
                <a16:creationId xmlns:a16="http://schemas.microsoft.com/office/drawing/2014/main" id="{01B0845C-01F6-1847-027C-F9BF091AA577}"/>
              </a:ext>
            </a:extLst>
          </p:cNvPr>
          <p:cNvPicPr>
            <a:picLocks noChangeAspect="1"/>
          </p:cNvPicPr>
          <p:nvPr/>
        </p:nvPicPr>
        <p:blipFill>
          <a:blip r:embed="rId4"/>
          <a:stretch>
            <a:fillRect/>
          </a:stretch>
        </p:blipFill>
        <p:spPr>
          <a:xfrm>
            <a:off x="4158905" y="3161621"/>
            <a:ext cx="6579493" cy="778350"/>
          </a:xfrm>
          <a:prstGeom prst="rect">
            <a:avLst/>
          </a:prstGeom>
        </p:spPr>
      </p:pic>
      <p:pic>
        <p:nvPicPr>
          <p:cNvPr id="12" name="Picture 11">
            <a:extLst>
              <a:ext uri="{FF2B5EF4-FFF2-40B4-BE49-F238E27FC236}">
                <a16:creationId xmlns:a16="http://schemas.microsoft.com/office/drawing/2014/main" id="{1F12977E-517E-6A00-6E54-20DC8F9DE8A8}"/>
              </a:ext>
            </a:extLst>
          </p:cNvPr>
          <p:cNvPicPr>
            <a:picLocks noChangeAspect="1"/>
          </p:cNvPicPr>
          <p:nvPr/>
        </p:nvPicPr>
        <p:blipFill>
          <a:blip r:embed="rId5"/>
          <a:stretch>
            <a:fillRect/>
          </a:stretch>
        </p:blipFill>
        <p:spPr>
          <a:xfrm>
            <a:off x="4158905" y="4456168"/>
            <a:ext cx="7162800" cy="774700"/>
          </a:xfrm>
          <a:prstGeom prst="rect">
            <a:avLst/>
          </a:prstGeom>
        </p:spPr>
      </p:pic>
      <p:sp>
        <p:nvSpPr>
          <p:cNvPr id="5" name="TextBox 4">
            <a:extLst>
              <a:ext uri="{FF2B5EF4-FFF2-40B4-BE49-F238E27FC236}">
                <a16:creationId xmlns:a16="http://schemas.microsoft.com/office/drawing/2014/main" id="{AB6B4817-39CD-D183-63D8-B554321FA804}"/>
              </a:ext>
            </a:extLst>
          </p:cNvPr>
          <p:cNvSpPr txBox="1"/>
          <p:nvPr/>
        </p:nvSpPr>
        <p:spPr>
          <a:xfrm>
            <a:off x="609382" y="746250"/>
            <a:ext cx="3193774" cy="1754326"/>
          </a:xfrm>
          <a:prstGeom prst="rect">
            <a:avLst/>
          </a:prstGeom>
          <a:noFill/>
        </p:spPr>
        <p:txBody>
          <a:bodyPr wrap="square">
            <a:spAutoFit/>
          </a:bodyPr>
          <a:lstStyle/>
          <a:p>
            <a:r>
              <a:rPr lang="en-US" dirty="0"/>
              <a:t>Implementing the cost function in code is simple. One just needs to define the values of the slope and the y-intercept and simply plug it in the equation.</a:t>
            </a:r>
          </a:p>
        </p:txBody>
      </p:sp>
      <p:sp>
        <p:nvSpPr>
          <p:cNvPr id="7" name="TextBox 6">
            <a:extLst>
              <a:ext uri="{FF2B5EF4-FFF2-40B4-BE49-F238E27FC236}">
                <a16:creationId xmlns:a16="http://schemas.microsoft.com/office/drawing/2014/main" id="{2B09EAAE-7C43-C648-9D7E-23653FE2794F}"/>
              </a:ext>
            </a:extLst>
          </p:cNvPr>
          <p:cNvSpPr txBox="1"/>
          <p:nvPr/>
        </p:nvSpPr>
        <p:spPr>
          <a:xfrm>
            <a:off x="609382" y="3029101"/>
            <a:ext cx="3193774" cy="2862322"/>
          </a:xfrm>
          <a:prstGeom prst="rect">
            <a:avLst/>
          </a:prstGeom>
          <a:noFill/>
        </p:spPr>
        <p:txBody>
          <a:bodyPr wrap="square">
            <a:spAutoFit/>
          </a:bodyPr>
          <a:lstStyle/>
          <a:p>
            <a:r>
              <a:rPr lang="en-US" dirty="0"/>
              <a:t>In the actual implementation of the code, you will see that the cost function is written in the form of a for loop, which is not very efficient. The only reason for this is to be able to plot and display the cost function in real time in relation to the data set and the 2D or 3D space per iteration.</a:t>
            </a:r>
          </a:p>
        </p:txBody>
      </p:sp>
    </p:spTree>
    <p:extLst>
      <p:ext uri="{BB962C8B-B14F-4D97-AF65-F5344CB8AC3E}">
        <p14:creationId xmlns:p14="http://schemas.microsoft.com/office/powerpoint/2010/main" val="359752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95C292-B8B6-902B-7D9F-AC4A61B08453}"/>
              </a:ext>
            </a:extLst>
          </p:cNvPr>
          <p:cNvGrpSpPr/>
          <p:nvPr/>
        </p:nvGrpSpPr>
        <p:grpSpPr>
          <a:xfrm>
            <a:off x="2267786" y="3536845"/>
            <a:ext cx="8157898" cy="1268552"/>
            <a:chOff x="2267786" y="593067"/>
            <a:chExt cx="8157898" cy="126855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634F79-2669-F835-6948-2B39305DD163}"/>
                    </a:ext>
                  </a:extLst>
                </p:cNvPr>
                <p:cNvSpPr txBox="1"/>
                <p:nvPr/>
              </p:nvSpPr>
              <p:spPr>
                <a:xfrm>
                  <a:off x="4331208" y="593067"/>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i="1">
                                    <a:latin typeface="Cambria Math" panose="02040503050406030204" pitchFamily="18" charset="0"/>
                                  </a:rPr>
                                  <m:t>2</m:t>
                                </m:r>
                              </m:sup>
                            </m:sSup>
                          </m:e>
                        </m:nary>
                      </m:oMath>
                    </m:oMathPara>
                  </a14:m>
                  <a:endParaRPr lang="en-US" sz="2800" dirty="0"/>
                </a:p>
              </p:txBody>
            </p:sp>
          </mc:Choice>
          <mc:Fallback xmlns="">
            <p:sp>
              <p:nvSpPr>
                <p:cNvPr id="4" name="TextBox 3">
                  <a:extLst>
                    <a:ext uri="{FF2B5EF4-FFF2-40B4-BE49-F238E27FC236}">
                      <a16:creationId xmlns:a16="http://schemas.microsoft.com/office/drawing/2014/main" id="{9C634F79-2669-F835-6948-2B39305DD163}"/>
                    </a:ext>
                  </a:extLst>
                </p:cNvPr>
                <p:cNvSpPr txBox="1">
                  <a:spLocks noRot="1" noChangeAspect="1" noMove="1" noResize="1" noEditPoints="1" noAdjustHandles="1" noChangeArrowheads="1" noChangeShapeType="1" noTextEdit="1"/>
                </p:cNvSpPr>
                <p:nvPr/>
              </p:nvSpPr>
              <p:spPr>
                <a:xfrm>
                  <a:off x="4331208" y="593067"/>
                  <a:ext cx="6094476" cy="1268552"/>
                </a:xfrm>
                <a:prstGeom prst="rect">
                  <a:avLst/>
                </a:prstGeom>
                <a:blipFill>
                  <a:blip r:embed="rId5"/>
                  <a:stretch>
                    <a:fillRect t="-106931" b="-16138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81B941D-1A67-DDEC-3C3F-80CD507857F7}"/>
                </a:ext>
              </a:extLst>
            </p:cNvPr>
            <p:cNvSpPr txBox="1"/>
            <p:nvPr/>
          </p:nvSpPr>
          <p:spPr>
            <a:xfrm>
              <a:off x="2267786" y="981122"/>
              <a:ext cx="2316331" cy="492443"/>
            </a:xfrm>
            <a:prstGeom prst="rect">
              <a:avLst/>
            </a:prstGeom>
            <a:noFill/>
          </p:spPr>
          <p:txBody>
            <a:bodyPr wrap="square" rtlCol="0">
              <a:spAutoFit/>
            </a:bodyPr>
            <a:lstStyle/>
            <a:p>
              <a:r>
                <a:rPr lang="en-US" sz="2600" dirty="0"/>
                <a:t>Cost Function:</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617837-D288-6639-EDF9-DE5038900EAB}"/>
                  </a:ext>
                </a:extLst>
              </p:cNvPr>
              <p:cNvSpPr txBox="1"/>
              <p:nvPr/>
            </p:nvSpPr>
            <p:spPr>
              <a:xfrm>
                <a:off x="3140766" y="1234426"/>
                <a:ext cx="6096000" cy="1754326"/>
              </a:xfrm>
              <a:prstGeom prst="rect">
                <a:avLst/>
              </a:prstGeom>
              <a:noFill/>
            </p:spPr>
            <p:txBody>
              <a:bodyPr wrap="square">
                <a:spAutoFit/>
              </a:bodyPr>
              <a:lstStyle/>
              <a:p>
                <a:r>
                  <a:rPr lang="en-US" dirty="0"/>
                  <a:t>Remember</a:t>
                </a:r>
                <a:r>
                  <a:rPr lang="en-US" baseline="0" dirty="0"/>
                  <a:t> that we started by solving the slope and the y-intercept or now, </a:t>
                </a:r>
                <a:r>
                  <a:rPr lang="en-US" dirty="0"/>
                  <a:t>the parameters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sz="1800" baseline="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To</a:t>
                </a:r>
                <a:r>
                  <a:rPr lang="en-US" baseline="0" dirty="0"/>
                  <a:t> do this, t</a:t>
                </a:r>
                <a:r>
                  <a:rPr lang="en-US" dirty="0"/>
                  <a:t>he next step would be to minimize the error. This means that we minimize the cost function. Since we are looking for the parameters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sz="1800" baseline="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we minimize the cost function in terms of these two parameters.</a:t>
                </a:r>
                <a:r>
                  <a:rPr lang="en-US" baseline="0" dirty="0"/>
                  <a:t> </a:t>
                </a:r>
              </a:p>
            </p:txBody>
          </p:sp>
        </mc:Choice>
        <mc:Fallback xmlns="">
          <p:sp>
            <p:nvSpPr>
              <p:cNvPr id="6" name="TextBox 5">
                <a:extLst>
                  <a:ext uri="{FF2B5EF4-FFF2-40B4-BE49-F238E27FC236}">
                    <a16:creationId xmlns:a16="http://schemas.microsoft.com/office/drawing/2014/main" id="{3D617837-D288-6639-EDF9-DE5038900EAB}"/>
                  </a:ext>
                </a:extLst>
              </p:cNvPr>
              <p:cNvSpPr txBox="1">
                <a:spLocks noRot="1" noChangeAspect="1" noMove="1" noResize="1" noEditPoints="1" noAdjustHandles="1" noChangeArrowheads="1" noChangeShapeType="1" noTextEdit="1"/>
              </p:cNvSpPr>
              <p:nvPr/>
            </p:nvSpPr>
            <p:spPr>
              <a:xfrm>
                <a:off x="3140766" y="1234426"/>
                <a:ext cx="6096000" cy="1754326"/>
              </a:xfrm>
              <a:prstGeom prst="rect">
                <a:avLst/>
              </a:prstGeom>
              <a:blipFill>
                <a:blip r:embed="rId6"/>
                <a:stretch>
                  <a:fillRect l="-832" t="-714" r="-1455" b="-4286"/>
                </a:stretch>
              </a:blipFill>
            </p:spPr>
            <p:txBody>
              <a:bodyPr/>
              <a:lstStyle/>
              <a:p>
                <a:r>
                  <a:rPr lang="en-US">
                    <a:noFill/>
                  </a:rPr>
                  <a:t> </a:t>
                </a:r>
              </a:p>
            </p:txBody>
          </p:sp>
        </mc:Fallback>
      </mc:AlternateContent>
    </p:spTree>
    <p:extLst>
      <p:ext uri="{BB962C8B-B14F-4D97-AF65-F5344CB8AC3E}">
        <p14:creationId xmlns:p14="http://schemas.microsoft.com/office/powerpoint/2010/main" val="486586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6C65-ED4B-876D-8BC5-140423B4081F}"/>
            </a:ext>
          </a:extLst>
        </p:cNvPr>
        <p:cNvGrpSpPr/>
        <p:nvPr/>
      </p:nvGrpSpPr>
      <p:grpSpPr>
        <a:xfrm>
          <a:off x="0" y="0"/>
          <a:ext cx="0" cy="0"/>
          <a:chOff x="0" y="0"/>
          <a:chExt cx="0" cy="0"/>
        </a:xfrm>
      </p:grpSpPr>
      <p:pic>
        <p:nvPicPr>
          <p:cNvPr id="2" name="CostFunctionMinimum.mp4">
            <a:hlinkClick r:id="" action="ppaction://media"/>
            <a:extLst>
              <a:ext uri="{FF2B5EF4-FFF2-40B4-BE49-F238E27FC236}">
                <a16:creationId xmlns:a16="http://schemas.microsoft.com/office/drawing/2014/main" id="{B71246E7-FDEB-FFE3-FA6A-81633B4841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34608" y="758952"/>
            <a:ext cx="7120128" cy="534009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5DDDAC-CB44-75AA-A163-1CDBE421FF4D}"/>
                  </a:ext>
                </a:extLst>
              </p:cNvPr>
              <p:cNvSpPr txBox="1"/>
              <p:nvPr/>
            </p:nvSpPr>
            <p:spPr>
              <a:xfrm>
                <a:off x="139250" y="291548"/>
                <a:ext cx="5519427" cy="6463308"/>
              </a:xfrm>
              <a:prstGeom prst="rect">
                <a:avLst/>
              </a:prstGeom>
              <a:noFill/>
            </p:spPr>
            <p:txBody>
              <a:bodyPr wrap="square">
                <a:spAutoFit/>
              </a:bodyPr>
              <a:lstStyle/>
              <a:p>
                <a:r>
                  <a:rPr lang="en-US" baseline="0" dirty="0"/>
                  <a:t>First, let’s try to understand what we expect to happen. Let’s set the y-intercept to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rPr>
                          <m:t>0</m:t>
                        </m:r>
                      </m:sub>
                    </m:sSub>
                    <m:r>
                      <a:rPr lang="en-US" sz="1800" b="0" i="1" smtClean="0">
                        <a:latin typeface="Cambria Math" panose="02040503050406030204" pitchFamily="18" charset="0"/>
                      </a:rPr>
                      <m:t>=0.5</m:t>
                    </m:r>
                  </m:oMath>
                </a14:m>
                <a:r>
                  <a:rPr lang="en-US" dirty="0"/>
                  <a:t> and then vary the slope of the line,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While we vary the slope</a:t>
                </a:r>
                <a:r>
                  <a:rPr lang="en-US" baseline="0" dirty="0"/>
                  <a:t>, we also take a look at the cost function. Watch this video and try to figure out what the value of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that corresponds</a:t>
                </a:r>
                <a:r>
                  <a:rPr lang="en-US" baseline="0" dirty="0"/>
                  <a:t> to the minimum of the cost function.</a:t>
                </a:r>
              </a:p>
              <a:p>
                <a:endParaRPr lang="en-US" baseline="0" dirty="0"/>
              </a:p>
              <a:p>
                <a:r>
                  <a:rPr lang="en-US" baseline="0" dirty="0"/>
                  <a:t>We can see that when the slope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=0</m:t>
                    </m:r>
                  </m:oMath>
                </a14:m>
                <a:r>
                  <a:rPr lang="en-US" baseline="0" dirty="0"/>
                  <a:t>, the difference between the hypothesis (the red line) and the data set is huge and the error of the cost function is huge as well. As the slope changes value from 0 to 2, we see that the cost function decreases until it reaches a minimum value. At that minimum value, the hypothesis precisely overlaps the data set. As we continue to increase the slope, the cost function increases again, and the hypothesis deviates once more from all the data set. The resulting plot of the cost function vs the slope takes the shape of a parabola with a minimum value at around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=2</m:t>
                    </m:r>
                  </m:oMath>
                </a14:m>
                <a:r>
                  <a:rPr lang="en-US" baseline="0" dirty="0"/>
                  <a:t>, which is what we expect.</a:t>
                </a:r>
              </a:p>
              <a:p>
                <a:endParaRPr lang="en-US" baseline="0" dirty="0"/>
              </a:p>
              <a:p>
                <a:r>
                  <a:rPr lang="en-US" baseline="0" dirty="0"/>
                  <a:t>We see a similar behavior when we vary the y-intercept,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instead of the slope,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which you can see in the accompanying MATLAB</a:t>
                </a:r>
                <a:r>
                  <a:rPr lang="en-US" baseline="0" dirty="0"/>
                  <a:t> and Python codes. </a:t>
                </a:r>
                <a:endParaRPr lang="en-US" dirty="0"/>
              </a:p>
            </p:txBody>
          </p:sp>
        </mc:Choice>
        <mc:Fallback xmlns="">
          <p:sp>
            <p:nvSpPr>
              <p:cNvPr id="6" name="TextBox 5">
                <a:extLst>
                  <a:ext uri="{FF2B5EF4-FFF2-40B4-BE49-F238E27FC236}">
                    <a16:creationId xmlns:a16="http://schemas.microsoft.com/office/drawing/2014/main" id="{B25DDDAC-CB44-75AA-A163-1CDBE421FF4D}"/>
                  </a:ext>
                </a:extLst>
              </p:cNvPr>
              <p:cNvSpPr txBox="1">
                <a:spLocks noRot="1" noChangeAspect="1" noMove="1" noResize="1" noEditPoints="1" noAdjustHandles="1" noChangeArrowheads="1" noChangeShapeType="1" noTextEdit="1"/>
              </p:cNvSpPr>
              <p:nvPr/>
            </p:nvSpPr>
            <p:spPr>
              <a:xfrm>
                <a:off x="139250" y="291548"/>
                <a:ext cx="5519427" cy="6463308"/>
              </a:xfrm>
              <a:prstGeom prst="rect">
                <a:avLst/>
              </a:prstGeom>
              <a:blipFill>
                <a:blip r:embed="rId6"/>
                <a:stretch>
                  <a:fillRect l="-1149" t="-589" r="-1839" b="-589"/>
                </a:stretch>
              </a:blipFill>
            </p:spPr>
            <p:txBody>
              <a:bodyPr/>
              <a:lstStyle/>
              <a:p>
                <a:r>
                  <a:rPr lang="en-US">
                    <a:noFill/>
                  </a:rPr>
                  <a:t> </a:t>
                </a:r>
              </a:p>
            </p:txBody>
          </p:sp>
        </mc:Fallback>
      </mc:AlternateContent>
    </p:spTree>
    <p:extLst>
      <p:ext uri="{BB962C8B-B14F-4D97-AF65-F5344CB8AC3E}">
        <p14:creationId xmlns:p14="http://schemas.microsoft.com/office/powerpoint/2010/main" val="29547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stFunctionMinimum_3D.mp4">
            <a:hlinkClick r:id="" action="ppaction://media"/>
            <a:extLst>
              <a:ext uri="{FF2B5EF4-FFF2-40B4-BE49-F238E27FC236}">
                <a16:creationId xmlns:a16="http://schemas.microsoft.com/office/drawing/2014/main" id="{890417C4-BC01-7143-E012-E7AAF165A3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6039" y="758951"/>
            <a:ext cx="7120129" cy="534009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4BD8FE-6654-6339-8052-888B11AA9237}"/>
                  </a:ext>
                </a:extLst>
              </p:cNvPr>
              <p:cNvSpPr txBox="1"/>
              <p:nvPr/>
            </p:nvSpPr>
            <p:spPr>
              <a:xfrm>
                <a:off x="746891" y="893948"/>
                <a:ext cx="3949148" cy="3970318"/>
              </a:xfrm>
              <a:prstGeom prst="rect">
                <a:avLst/>
              </a:prstGeom>
              <a:noFill/>
            </p:spPr>
            <p:txBody>
              <a:bodyPr wrap="square">
                <a:spAutoFit/>
              </a:bodyPr>
              <a:lstStyle/>
              <a:p>
                <a:r>
                  <a:rPr lang="en-US" dirty="0"/>
                  <a:t>Let’s take a look at this in 3D. We plot the cost function vs both the y-intercept,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the</a:t>
                </a:r>
                <a:r>
                  <a:rPr lang="en-US" baseline="0" dirty="0"/>
                  <a:t> slope,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What</a:t>
                </a:r>
                <a:r>
                  <a:rPr lang="en-US" baseline="0" dirty="0"/>
                  <a:t> you’re seeing here is the precisely the same behavior as in the 2D video, except that now the cost function is plotted in 3D against both parameters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a:t>
                </a:r>
              </a:p>
              <a:p>
                <a:endParaRPr lang="en-US" dirty="0"/>
              </a:p>
              <a:p>
                <a:r>
                  <a:rPr lang="en-US" dirty="0"/>
                  <a:t>As in the 2D version, we see that the minimum of the cost function or the error corresponds to when the hypothesis (the red line) fits with the data set.</a:t>
                </a:r>
              </a:p>
            </p:txBody>
          </p:sp>
        </mc:Choice>
        <mc:Fallback xmlns="">
          <p:sp>
            <p:nvSpPr>
              <p:cNvPr id="6" name="TextBox 5">
                <a:extLst>
                  <a:ext uri="{FF2B5EF4-FFF2-40B4-BE49-F238E27FC236}">
                    <a16:creationId xmlns:a16="http://schemas.microsoft.com/office/drawing/2014/main" id="{4C4BD8FE-6654-6339-8052-888B11AA9237}"/>
                  </a:ext>
                </a:extLst>
              </p:cNvPr>
              <p:cNvSpPr txBox="1">
                <a:spLocks noRot="1" noChangeAspect="1" noMove="1" noResize="1" noEditPoints="1" noAdjustHandles="1" noChangeArrowheads="1" noChangeShapeType="1" noTextEdit="1"/>
              </p:cNvSpPr>
              <p:nvPr/>
            </p:nvSpPr>
            <p:spPr>
              <a:xfrm>
                <a:off x="746891" y="893948"/>
                <a:ext cx="3949148" cy="3970318"/>
              </a:xfrm>
              <a:prstGeom prst="rect">
                <a:avLst/>
              </a:prstGeom>
              <a:blipFill>
                <a:blip r:embed="rId6"/>
                <a:stretch>
                  <a:fillRect l="-1608" t="-637" b="-1592"/>
                </a:stretch>
              </a:blipFill>
            </p:spPr>
            <p:txBody>
              <a:bodyPr/>
              <a:lstStyle/>
              <a:p>
                <a:r>
                  <a:rPr lang="en-US">
                    <a:noFill/>
                  </a:rPr>
                  <a:t> </a:t>
                </a:r>
              </a:p>
            </p:txBody>
          </p:sp>
        </mc:Fallback>
      </mc:AlternateContent>
    </p:spTree>
    <p:extLst>
      <p:ext uri="{BB962C8B-B14F-4D97-AF65-F5344CB8AC3E}">
        <p14:creationId xmlns:p14="http://schemas.microsoft.com/office/powerpoint/2010/main" val="30871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42F9774-100F-BFEB-09A5-ECE2A217ED9C}"/>
              </a:ext>
            </a:extLst>
          </p:cNvPr>
          <p:cNvGrpSpPr/>
          <p:nvPr/>
        </p:nvGrpSpPr>
        <p:grpSpPr>
          <a:xfrm>
            <a:off x="2078600" y="1418601"/>
            <a:ext cx="8157898" cy="1268552"/>
            <a:chOff x="2267786" y="593067"/>
            <a:chExt cx="8157898" cy="126855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6E1235-B59F-9A56-672B-6683963CE9B0}"/>
                    </a:ext>
                  </a:extLst>
                </p:cNvPr>
                <p:cNvSpPr txBox="1"/>
                <p:nvPr/>
              </p:nvSpPr>
              <p:spPr>
                <a:xfrm>
                  <a:off x="4331208" y="593067"/>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i="1">
                                    <a:latin typeface="Cambria Math" panose="02040503050406030204" pitchFamily="18" charset="0"/>
                                  </a:rPr>
                                  <m:t>2</m:t>
                                </m:r>
                              </m:sup>
                            </m:sSup>
                          </m:e>
                        </m:nary>
                      </m:oMath>
                    </m:oMathPara>
                  </a14:m>
                  <a:endParaRPr lang="en-US" sz="2800" dirty="0"/>
                </a:p>
              </p:txBody>
            </p:sp>
          </mc:Choice>
          <mc:Fallback xmlns="">
            <p:sp>
              <p:nvSpPr>
                <p:cNvPr id="4" name="TextBox 3">
                  <a:extLst>
                    <a:ext uri="{FF2B5EF4-FFF2-40B4-BE49-F238E27FC236}">
                      <a16:creationId xmlns:a16="http://schemas.microsoft.com/office/drawing/2014/main" id="{A06E1235-B59F-9A56-672B-6683963CE9B0}"/>
                    </a:ext>
                  </a:extLst>
                </p:cNvPr>
                <p:cNvSpPr txBox="1">
                  <a:spLocks noRot="1" noChangeAspect="1" noMove="1" noResize="1" noEditPoints="1" noAdjustHandles="1" noChangeArrowheads="1" noChangeShapeType="1" noTextEdit="1"/>
                </p:cNvSpPr>
                <p:nvPr/>
              </p:nvSpPr>
              <p:spPr>
                <a:xfrm>
                  <a:off x="4331208" y="593067"/>
                  <a:ext cx="6094476" cy="1268552"/>
                </a:xfrm>
                <a:prstGeom prst="rect">
                  <a:avLst/>
                </a:prstGeom>
                <a:blipFill>
                  <a:blip r:embed="rId3"/>
                  <a:stretch>
                    <a:fillRect t="-106931" b="-1623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3108746-00A3-F8B3-0593-7DB255333778}"/>
                </a:ext>
              </a:extLst>
            </p:cNvPr>
            <p:cNvSpPr txBox="1"/>
            <p:nvPr/>
          </p:nvSpPr>
          <p:spPr>
            <a:xfrm>
              <a:off x="2267786" y="981122"/>
              <a:ext cx="2316331" cy="492443"/>
            </a:xfrm>
            <a:prstGeom prst="rect">
              <a:avLst/>
            </a:prstGeom>
            <a:noFill/>
          </p:spPr>
          <p:txBody>
            <a:bodyPr wrap="square" rtlCol="0">
              <a:spAutoFit/>
            </a:bodyPr>
            <a:lstStyle/>
            <a:p>
              <a:r>
                <a:rPr lang="en-US" sz="2600" dirty="0"/>
                <a:t>Cost Function:</a:t>
              </a:r>
            </a:p>
          </p:txBody>
        </p:sp>
      </p:grpSp>
      <p:grpSp>
        <p:nvGrpSpPr>
          <p:cNvPr id="10" name="Group 9">
            <a:extLst>
              <a:ext uri="{FF2B5EF4-FFF2-40B4-BE49-F238E27FC236}">
                <a16:creationId xmlns:a16="http://schemas.microsoft.com/office/drawing/2014/main" id="{671EED37-A63F-3A25-5206-F4E39FE389E8}"/>
              </a:ext>
            </a:extLst>
          </p:cNvPr>
          <p:cNvGrpSpPr/>
          <p:nvPr/>
        </p:nvGrpSpPr>
        <p:grpSpPr>
          <a:xfrm>
            <a:off x="1659991" y="3545662"/>
            <a:ext cx="8872018" cy="2547337"/>
            <a:chOff x="1659991" y="1838194"/>
            <a:chExt cx="8872018" cy="254733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1665BB-4060-F8E6-F47F-BCE1B673780E}"/>
                    </a:ext>
                  </a:extLst>
                </p:cNvPr>
                <p:cNvSpPr txBox="1"/>
                <p:nvPr/>
              </p:nvSpPr>
              <p:spPr>
                <a:xfrm>
                  <a:off x="4331208" y="1838194"/>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nary>
                      </m:oMath>
                    </m:oMathPara>
                  </a14:m>
                  <a:endParaRPr lang="en-US" sz="2800" dirty="0"/>
                </a:p>
              </p:txBody>
            </p:sp>
          </mc:Choice>
          <mc:Fallback xmlns="">
            <p:sp>
              <p:nvSpPr>
                <p:cNvPr id="6" name="TextBox 5">
                  <a:extLst>
                    <a:ext uri="{FF2B5EF4-FFF2-40B4-BE49-F238E27FC236}">
                      <a16:creationId xmlns:a16="http://schemas.microsoft.com/office/drawing/2014/main" id="{331665BB-4060-F8E6-F47F-BCE1B673780E}"/>
                    </a:ext>
                  </a:extLst>
                </p:cNvPr>
                <p:cNvSpPr txBox="1">
                  <a:spLocks noRot="1" noChangeAspect="1" noMove="1" noResize="1" noEditPoints="1" noAdjustHandles="1" noChangeArrowheads="1" noChangeShapeType="1" noTextEdit="1"/>
                </p:cNvSpPr>
                <p:nvPr/>
              </p:nvSpPr>
              <p:spPr>
                <a:xfrm>
                  <a:off x="4331208" y="1838194"/>
                  <a:ext cx="6094476" cy="1268552"/>
                </a:xfrm>
                <a:prstGeom prst="rect">
                  <a:avLst/>
                </a:prstGeom>
                <a:blipFill>
                  <a:blip r:embed="rId4"/>
                  <a:stretch>
                    <a:fillRect t="-10594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FE2A46-D5EF-DCBF-BB19-2945B44FEB22}"/>
                    </a:ext>
                  </a:extLst>
                </p:cNvPr>
                <p:cNvSpPr txBox="1"/>
                <p:nvPr/>
              </p:nvSpPr>
              <p:spPr>
                <a:xfrm>
                  <a:off x="4437533" y="3116979"/>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sSub>
                              <m:sSubPr>
                                <m:ctrlPr>
                                  <a:rPr lang="en-US"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nary>
                      </m:oMath>
                    </m:oMathPara>
                  </a14:m>
                  <a:endParaRPr lang="en-US" sz="2800" dirty="0"/>
                </a:p>
              </p:txBody>
            </p:sp>
          </mc:Choice>
          <mc:Fallback xmlns="">
            <p:sp>
              <p:nvSpPr>
                <p:cNvPr id="7" name="TextBox 6">
                  <a:extLst>
                    <a:ext uri="{FF2B5EF4-FFF2-40B4-BE49-F238E27FC236}">
                      <a16:creationId xmlns:a16="http://schemas.microsoft.com/office/drawing/2014/main" id="{55FE2A46-D5EF-DCBF-BB19-2945B44FEB22}"/>
                    </a:ext>
                  </a:extLst>
                </p:cNvPr>
                <p:cNvSpPr txBox="1">
                  <a:spLocks noRot="1" noChangeAspect="1" noMove="1" noResize="1" noEditPoints="1" noAdjustHandles="1" noChangeArrowheads="1" noChangeShapeType="1" noTextEdit="1"/>
                </p:cNvSpPr>
                <p:nvPr/>
              </p:nvSpPr>
              <p:spPr>
                <a:xfrm>
                  <a:off x="4437533" y="3116979"/>
                  <a:ext cx="6094476" cy="1268552"/>
                </a:xfrm>
                <a:prstGeom prst="rect">
                  <a:avLst/>
                </a:prstGeom>
                <a:blipFill>
                  <a:blip r:embed="rId5"/>
                  <a:stretch>
                    <a:fillRect t="-106931" b="-162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48A7867-8AB0-80D5-8058-3FEE168E79A4}"/>
                </a:ext>
              </a:extLst>
            </p:cNvPr>
            <p:cNvSpPr txBox="1"/>
            <p:nvPr/>
          </p:nvSpPr>
          <p:spPr>
            <a:xfrm>
              <a:off x="1659991" y="2670703"/>
              <a:ext cx="2570240" cy="892552"/>
            </a:xfrm>
            <a:prstGeom prst="rect">
              <a:avLst/>
            </a:prstGeom>
            <a:noFill/>
          </p:spPr>
          <p:txBody>
            <a:bodyPr wrap="square" rtlCol="0">
              <a:spAutoFit/>
            </a:bodyPr>
            <a:lstStyle/>
            <a:p>
              <a:r>
                <a:rPr lang="en-US" sz="2600" dirty="0"/>
                <a:t>Derivatives of the Cost Function:</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96163F-754B-3322-B794-4E9739989117}"/>
                  </a:ext>
                </a:extLst>
              </p:cNvPr>
              <p:cNvSpPr txBox="1"/>
              <p:nvPr/>
            </p:nvSpPr>
            <p:spPr>
              <a:xfrm>
                <a:off x="578068" y="495271"/>
                <a:ext cx="8282151" cy="923330"/>
              </a:xfrm>
              <a:prstGeom prst="rect">
                <a:avLst/>
              </a:prstGeom>
              <a:noFill/>
            </p:spPr>
            <p:txBody>
              <a:bodyPr wrap="square">
                <a:spAutoFit/>
              </a:bodyPr>
              <a:lstStyle/>
              <a:p>
                <a:r>
                  <a:rPr lang="en-US" dirty="0"/>
                  <a:t>The next step would be to find the values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that</a:t>
                </a:r>
                <a:r>
                  <a:rPr lang="en-US" baseline="0" dirty="0"/>
                  <a:t> will</a:t>
                </a:r>
                <a:r>
                  <a:rPr lang="en-US" dirty="0"/>
                  <a:t> minimize</a:t>
                </a:r>
                <a:r>
                  <a:rPr lang="en-US" baseline="0" dirty="0"/>
                  <a:t> the cost function</a:t>
                </a:r>
                <a:r>
                  <a:rPr lang="en-US" dirty="0"/>
                  <a:t>. The approach would be to take the derivative of the cost function with respect to both parameters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a:t>
                </a:r>
              </a:p>
            </p:txBody>
          </p:sp>
        </mc:Choice>
        <mc:Fallback xmlns="">
          <p:sp>
            <p:nvSpPr>
              <p:cNvPr id="9" name="TextBox 8">
                <a:extLst>
                  <a:ext uri="{FF2B5EF4-FFF2-40B4-BE49-F238E27FC236}">
                    <a16:creationId xmlns:a16="http://schemas.microsoft.com/office/drawing/2014/main" id="{1196163F-754B-3322-B794-4E9739989117}"/>
                  </a:ext>
                </a:extLst>
              </p:cNvPr>
              <p:cNvSpPr txBox="1">
                <a:spLocks noRot="1" noChangeAspect="1" noMove="1" noResize="1" noEditPoints="1" noAdjustHandles="1" noChangeArrowheads="1" noChangeShapeType="1" noTextEdit="1"/>
              </p:cNvSpPr>
              <p:nvPr/>
            </p:nvSpPr>
            <p:spPr>
              <a:xfrm>
                <a:off x="578068" y="495271"/>
                <a:ext cx="8282151" cy="923330"/>
              </a:xfrm>
              <a:prstGeom prst="rect">
                <a:avLst/>
              </a:prstGeom>
              <a:blipFill>
                <a:blip r:embed="rId6"/>
                <a:stretch>
                  <a:fillRect l="-613" t="-2703" b="-108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3BE575C-12B4-792D-D505-1D35FBC36E14}"/>
              </a:ext>
            </a:extLst>
          </p:cNvPr>
          <p:cNvSpPr txBox="1"/>
          <p:nvPr/>
        </p:nvSpPr>
        <p:spPr>
          <a:xfrm>
            <a:off x="578067" y="2934300"/>
            <a:ext cx="7073463" cy="369332"/>
          </a:xfrm>
          <a:prstGeom prst="rect">
            <a:avLst/>
          </a:prstGeom>
          <a:noFill/>
        </p:spPr>
        <p:txBody>
          <a:bodyPr wrap="square">
            <a:spAutoFit/>
          </a:bodyPr>
          <a:lstStyle/>
          <a:p>
            <a:r>
              <a:rPr lang="en-US" dirty="0"/>
              <a:t>So, if we do this, we’ll get the following derivatives of the cost function: </a:t>
            </a:r>
          </a:p>
        </p:txBody>
      </p:sp>
    </p:spTree>
    <p:extLst>
      <p:ext uri="{BB962C8B-B14F-4D97-AF65-F5344CB8AC3E}">
        <p14:creationId xmlns:p14="http://schemas.microsoft.com/office/powerpoint/2010/main" val="301158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D52F2-82B1-381F-4982-94FB0709528A}"/>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9A77334A-AF5E-19FB-03D9-E84F8BF32235}"/>
              </a:ext>
            </a:extLst>
          </p:cNvPr>
          <p:cNvGrpSpPr/>
          <p:nvPr/>
        </p:nvGrpSpPr>
        <p:grpSpPr>
          <a:xfrm>
            <a:off x="1659991" y="2967593"/>
            <a:ext cx="8872018" cy="2547337"/>
            <a:chOff x="1659991" y="1838194"/>
            <a:chExt cx="8872018" cy="254733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CDA64-2943-D867-9400-B8EFA1F84257}"/>
                    </a:ext>
                  </a:extLst>
                </p:cNvPr>
                <p:cNvSpPr txBox="1"/>
                <p:nvPr/>
              </p:nvSpPr>
              <p:spPr>
                <a:xfrm>
                  <a:off x="4331208" y="1838194"/>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nary>
                      </m:oMath>
                    </m:oMathPara>
                  </a14:m>
                  <a:endParaRPr lang="en-US" sz="2800" dirty="0"/>
                </a:p>
              </p:txBody>
            </p:sp>
          </mc:Choice>
          <mc:Fallback xmlns="">
            <p:sp>
              <p:nvSpPr>
                <p:cNvPr id="6" name="TextBox 5">
                  <a:extLst>
                    <a:ext uri="{FF2B5EF4-FFF2-40B4-BE49-F238E27FC236}">
                      <a16:creationId xmlns:a16="http://schemas.microsoft.com/office/drawing/2014/main" id="{1D0CDA64-2943-D867-9400-B8EFA1F84257}"/>
                    </a:ext>
                  </a:extLst>
                </p:cNvPr>
                <p:cNvSpPr txBox="1">
                  <a:spLocks noRot="1" noChangeAspect="1" noMove="1" noResize="1" noEditPoints="1" noAdjustHandles="1" noChangeArrowheads="1" noChangeShapeType="1" noTextEdit="1"/>
                </p:cNvSpPr>
                <p:nvPr/>
              </p:nvSpPr>
              <p:spPr>
                <a:xfrm>
                  <a:off x="4331208" y="1838194"/>
                  <a:ext cx="6094476" cy="1268552"/>
                </a:xfrm>
                <a:prstGeom prst="rect">
                  <a:avLst/>
                </a:prstGeom>
                <a:blipFill>
                  <a:blip r:embed="rId3"/>
                  <a:stretch>
                    <a:fillRect t="-10594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66EAF1-F4B3-A35E-9F2D-10E5176A8319}"/>
                    </a:ext>
                  </a:extLst>
                </p:cNvPr>
                <p:cNvSpPr txBox="1"/>
                <p:nvPr/>
              </p:nvSpPr>
              <p:spPr>
                <a:xfrm>
                  <a:off x="4437533" y="3116979"/>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sSub>
                              <m:sSubPr>
                                <m:ctrlPr>
                                  <a:rPr lang="en-US"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nary>
                      </m:oMath>
                    </m:oMathPara>
                  </a14:m>
                  <a:endParaRPr lang="en-US" sz="2800" dirty="0"/>
                </a:p>
              </p:txBody>
            </p:sp>
          </mc:Choice>
          <mc:Fallback xmlns="">
            <p:sp>
              <p:nvSpPr>
                <p:cNvPr id="7" name="TextBox 6">
                  <a:extLst>
                    <a:ext uri="{FF2B5EF4-FFF2-40B4-BE49-F238E27FC236}">
                      <a16:creationId xmlns:a16="http://schemas.microsoft.com/office/drawing/2014/main" id="{7A66EAF1-F4B3-A35E-9F2D-10E5176A8319}"/>
                    </a:ext>
                  </a:extLst>
                </p:cNvPr>
                <p:cNvSpPr txBox="1">
                  <a:spLocks noRot="1" noChangeAspect="1" noMove="1" noResize="1" noEditPoints="1" noAdjustHandles="1" noChangeArrowheads="1" noChangeShapeType="1" noTextEdit="1"/>
                </p:cNvSpPr>
                <p:nvPr/>
              </p:nvSpPr>
              <p:spPr>
                <a:xfrm>
                  <a:off x="4437533" y="3116979"/>
                  <a:ext cx="6094476" cy="1268552"/>
                </a:xfrm>
                <a:prstGeom prst="rect">
                  <a:avLst/>
                </a:prstGeom>
                <a:blipFill>
                  <a:blip r:embed="rId4"/>
                  <a:stretch>
                    <a:fillRect t="-106931" b="-1623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F4E994C-06E0-978C-0E77-5B35470DDE62}"/>
                </a:ext>
              </a:extLst>
            </p:cNvPr>
            <p:cNvSpPr txBox="1"/>
            <p:nvPr/>
          </p:nvSpPr>
          <p:spPr>
            <a:xfrm>
              <a:off x="1659991" y="2670703"/>
              <a:ext cx="2570240" cy="892552"/>
            </a:xfrm>
            <a:prstGeom prst="rect">
              <a:avLst/>
            </a:prstGeom>
            <a:noFill/>
          </p:spPr>
          <p:txBody>
            <a:bodyPr wrap="square" rtlCol="0">
              <a:spAutoFit/>
            </a:bodyPr>
            <a:lstStyle/>
            <a:p>
              <a:r>
                <a:rPr lang="en-US" sz="2600" dirty="0"/>
                <a:t>Derivatives of the Cost Function:</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1F7EEC-184F-712F-1DDD-4DAACD976654}"/>
                  </a:ext>
                </a:extLst>
              </p:cNvPr>
              <p:cNvSpPr txBox="1"/>
              <p:nvPr/>
            </p:nvSpPr>
            <p:spPr>
              <a:xfrm>
                <a:off x="693683" y="971027"/>
                <a:ext cx="10783614" cy="1754326"/>
              </a:xfrm>
              <a:prstGeom prst="rect">
                <a:avLst/>
              </a:prstGeom>
              <a:noFill/>
            </p:spPr>
            <p:txBody>
              <a:bodyPr wrap="square">
                <a:spAutoFit/>
              </a:bodyPr>
              <a:lstStyle/>
              <a:p>
                <a:r>
                  <a:rPr lang="en-US" dirty="0"/>
                  <a:t>We can now see why it was convenient to put the factor ½. When we took the derivative, the two in the power of the addends conveniently cancels with the ½ in front of the summation. </a:t>
                </a:r>
              </a:p>
              <a:p>
                <a:endParaRPr lang="en-US" dirty="0"/>
              </a:p>
              <a:p>
                <a:r>
                  <a:rPr lang="en-US" dirty="0"/>
                  <a:t>What do these derivatives mean? Well, these are the gradients of the cost function. The first equation is the gradient of the cost function along the direction of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rPr>
                          <m:t>0</m:t>
                        </m:r>
                      </m:sub>
                    </m:sSub>
                  </m:oMath>
                </a14:m>
                <a:r>
                  <a:rPr lang="en-US" dirty="0"/>
                  <a:t> and the second equation is the gradient of the cost function along the direction of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a:t>
                </a:r>
              </a:p>
            </p:txBody>
          </p:sp>
        </mc:Choice>
        <mc:Fallback xmlns="">
          <p:sp>
            <p:nvSpPr>
              <p:cNvPr id="11" name="TextBox 10">
                <a:extLst>
                  <a:ext uri="{FF2B5EF4-FFF2-40B4-BE49-F238E27FC236}">
                    <a16:creationId xmlns:a16="http://schemas.microsoft.com/office/drawing/2014/main" id="{371F7EEC-184F-712F-1DDD-4DAACD976654}"/>
                  </a:ext>
                </a:extLst>
              </p:cNvPr>
              <p:cNvSpPr txBox="1">
                <a:spLocks noRot="1" noChangeAspect="1" noMove="1" noResize="1" noEditPoints="1" noAdjustHandles="1" noChangeArrowheads="1" noChangeShapeType="1" noTextEdit="1"/>
              </p:cNvSpPr>
              <p:nvPr/>
            </p:nvSpPr>
            <p:spPr>
              <a:xfrm>
                <a:off x="693683" y="971027"/>
                <a:ext cx="10783614" cy="1754326"/>
              </a:xfrm>
              <a:prstGeom prst="rect">
                <a:avLst/>
              </a:prstGeom>
              <a:blipFill>
                <a:blip r:embed="rId5"/>
                <a:stretch>
                  <a:fillRect l="-471" t="-1439" r="-941" b="-5036"/>
                </a:stretch>
              </a:blipFill>
            </p:spPr>
            <p:txBody>
              <a:bodyPr/>
              <a:lstStyle/>
              <a:p>
                <a:r>
                  <a:rPr lang="en-US">
                    <a:noFill/>
                  </a:rPr>
                  <a:t> </a:t>
                </a:r>
              </a:p>
            </p:txBody>
          </p:sp>
        </mc:Fallback>
      </mc:AlternateContent>
    </p:spTree>
    <p:extLst>
      <p:ext uri="{BB962C8B-B14F-4D97-AF65-F5344CB8AC3E}">
        <p14:creationId xmlns:p14="http://schemas.microsoft.com/office/powerpoint/2010/main" val="110485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8AB-9FF5-F94C-F5F4-C44CD596981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B71E1D97-5709-D30A-E3F8-EC600ECDCBC3}"/>
              </a:ext>
            </a:extLst>
          </p:cNvPr>
          <p:cNvGrpSpPr/>
          <p:nvPr/>
        </p:nvGrpSpPr>
        <p:grpSpPr>
          <a:xfrm>
            <a:off x="3487846" y="3080121"/>
            <a:ext cx="7234291" cy="2277776"/>
            <a:chOff x="1599319" y="1838194"/>
            <a:chExt cx="6282216" cy="227777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577CCB-7159-3A70-DE1B-1D20656A92E8}"/>
                    </a:ext>
                  </a:extLst>
                </p:cNvPr>
                <p:cNvSpPr txBox="1"/>
                <p:nvPr/>
              </p:nvSpPr>
              <p:spPr>
                <a:xfrm>
                  <a:off x="3915194" y="1838194"/>
                  <a:ext cx="3966341" cy="1001684"/>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oMath>
                    </m:oMathPara>
                  </a14:m>
                  <a:endParaRPr lang="en-US" sz="2800" dirty="0"/>
                </a:p>
              </p:txBody>
            </p:sp>
          </mc:Choice>
          <mc:Fallback xmlns="">
            <p:sp>
              <p:nvSpPr>
                <p:cNvPr id="12" name="TextBox 11">
                  <a:extLst>
                    <a:ext uri="{FF2B5EF4-FFF2-40B4-BE49-F238E27FC236}">
                      <a16:creationId xmlns:a16="http://schemas.microsoft.com/office/drawing/2014/main" id="{F8577CCB-7159-3A70-DE1B-1D20656A92E8}"/>
                    </a:ext>
                  </a:extLst>
                </p:cNvPr>
                <p:cNvSpPr txBox="1">
                  <a:spLocks noRot="1" noChangeAspect="1" noMove="1" noResize="1" noEditPoints="1" noAdjustHandles="1" noChangeArrowheads="1" noChangeShapeType="1" noTextEdit="1"/>
                </p:cNvSpPr>
                <p:nvPr/>
              </p:nvSpPr>
              <p:spPr>
                <a:xfrm>
                  <a:off x="3915194" y="1838194"/>
                  <a:ext cx="3966341" cy="1001684"/>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B215CF-8DC2-084E-3159-370B866F0007}"/>
                    </a:ext>
                  </a:extLst>
                </p:cNvPr>
                <p:cNvSpPr txBox="1"/>
                <p:nvPr/>
              </p:nvSpPr>
              <p:spPr>
                <a:xfrm>
                  <a:off x="3915194" y="3116979"/>
                  <a:ext cx="3966341" cy="998991"/>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oMath>
                    </m:oMathPara>
                  </a14:m>
                  <a:endParaRPr lang="en-US" sz="2800" dirty="0"/>
                </a:p>
              </p:txBody>
            </p:sp>
          </mc:Choice>
          <mc:Fallback xmlns="">
            <p:sp>
              <p:nvSpPr>
                <p:cNvPr id="13" name="TextBox 12">
                  <a:extLst>
                    <a:ext uri="{FF2B5EF4-FFF2-40B4-BE49-F238E27FC236}">
                      <a16:creationId xmlns:a16="http://schemas.microsoft.com/office/drawing/2014/main" id="{04B215CF-8DC2-084E-3159-370B866F0007}"/>
                    </a:ext>
                  </a:extLst>
                </p:cNvPr>
                <p:cNvSpPr txBox="1">
                  <a:spLocks noRot="1" noChangeAspect="1" noMove="1" noResize="1" noEditPoints="1" noAdjustHandles="1" noChangeArrowheads="1" noChangeShapeType="1" noTextEdit="1"/>
                </p:cNvSpPr>
                <p:nvPr/>
              </p:nvSpPr>
              <p:spPr>
                <a:xfrm>
                  <a:off x="3915194" y="3116979"/>
                  <a:ext cx="3966341" cy="998991"/>
                </a:xfrm>
                <a:prstGeom prst="rect">
                  <a:avLst/>
                </a:prstGeom>
                <a:blipFill>
                  <a:blip r:embed="rId4"/>
                  <a:stretch>
                    <a:fillRect b="-253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B2C43F0-9C0F-C33A-7E26-2DFF2410B8C1}"/>
                </a:ext>
              </a:extLst>
            </p:cNvPr>
            <p:cNvSpPr txBox="1"/>
            <p:nvPr/>
          </p:nvSpPr>
          <p:spPr>
            <a:xfrm>
              <a:off x="1599319" y="2795367"/>
              <a:ext cx="2497112" cy="492443"/>
            </a:xfrm>
            <a:prstGeom prst="rect">
              <a:avLst/>
            </a:prstGeom>
            <a:noFill/>
          </p:spPr>
          <p:txBody>
            <a:bodyPr wrap="square" rtlCol="0">
              <a:spAutoFit/>
            </a:bodyPr>
            <a:lstStyle/>
            <a:p>
              <a:r>
                <a:rPr lang="en-US" sz="2600" dirty="0"/>
                <a:t>Gradient Descent:</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587B22-C3F0-EBA5-0056-05F6BD54A80D}"/>
                  </a:ext>
                </a:extLst>
              </p:cNvPr>
              <p:cNvSpPr txBox="1"/>
              <p:nvPr/>
            </p:nvSpPr>
            <p:spPr>
              <a:xfrm>
                <a:off x="1008992" y="1099634"/>
                <a:ext cx="6096000" cy="1200329"/>
              </a:xfrm>
              <a:prstGeom prst="rect">
                <a:avLst/>
              </a:prstGeom>
              <a:noFill/>
            </p:spPr>
            <p:txBody>
              <a:bodyPr wrap="square">
                <a:spAutoFit/>
              </a:bodyPr>
              <a:lstStyle/>
              <a:p>
                <a:r>
                  <a:rPr lang="en-US" dirty="0"/>
                  <a:t>What do we do with this gradients? We first need to make initial guesses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Then,</a:t>
                </a:r>
                <a:r>
                  <a:rPr lang="en-US" baseline="0" dirty="0"/>
                  <a:t> we subtract the gradient with respect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the gradient with</a:t>
                </a:r>
                <a:r>
                  <a:rPr lang="en-US" baseline="0" dirty="0"/>
                  <a:t> respect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a:t>
                </a:r>
              </a:p>
            </p:txBody>
          </p:sp>
        </mc:Choice>
        <mc:Fallback xmlns="">
          <p:sp>
            <p:nvSpPr>
              <p:cNvPr id="9" name="TextBox 8">
                <a:extLst>
                  <a:ext uri="{FF2B5EF4-FFF2-40B4-BE49-F238E27FC236}">
                    <a16:creationId xmlns:a16="http://schemas.microsoft.com/office/drawing/2014/main" id="{3A587B22-C3F0-EBA5-0056-05F6BD54A80D}"/>
                  </a:ext>
                </a:extLst>
              </p:cNvPr>
              <p:cNvSpPr txBox="1">
                <a:spLocks noRot="1" noChangeAspect="1" noMove="1" noResize="1" noEditPoints="1" noAdjustHandles="1" noChangeArrowheads="1" noChangeShapeType="1" noTextEdit="1"/>
              </p:cNvSpPr>
              <p:nvPr/>
            </p:nvSpPr>
            <p:spPr>
              <a:xfrm>
                <a:off x="1008992" y="1099634"/>
                <a:ext cx="6096000" cy="1200329"/>
              </a:xfrm>
              <a:prstGeom prst="rect">
                <a:avLst/>
              </a:prstGeom>
              <a:blipFill>
                <a:blip r:embed="rId5"/>
                <a:stretch>
                  <a:fillRect l="-832" t="-2105" b="-8421"/>
                </a:stretch>
              </a:blipFill>
            </p:spPr>
            <p:txBody>
              <a:bodyPr/>
              <a:lstStyle/>
              <a:p>
                <a:r>
                  <a:rPr lang="en-US">
                    <a:noFill/>
                  </a:rPr>
                  <a:t> </a:t>
                </a:r>
              </a:p>
            </p:txBody>
          </p:sp>
        </mc:Fallback>
      </mc:AlternateContent>
    </p:spTree>
    <p:extLst>
      <p:ext uri="{BB962C8B-B14F-4D97-AF65-F5344CB8AC3E}">
        <p14:creationId xmlns:p14="http://schemas.microsoft.com/office/powerpoint/2010/main" val="153056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2B13-AE56-0CBF-05DB-4201AE11B2BE}"/>
              </a:ext>
            </a:extLst>
          </p:cNvPr>
          <p:cNvSpPr>
            <a:spLocks noGrp="1"/>
          </p:cNvSpPr>
          <p:nvPr>
            <p:ph type="title"/>
          </p:nvPr>
        </p:nvSpPr>
        <p:spPr/>
        <p:txBody>
          <a:bodyPr/>
          <a:lstStyle/>
          <a:p>
            <a:r>
              <a:rPr lang="en-US" dirty="0"/>
              <a:t>Chat GPT, Google Bard, Microsoft Bing/Copilot, Claude, and Perplexity</a:t>
            </a:r>
          </a:p>
        </p:txBody>
      </p:sp>
      <p:sp>
        <p:nvSpPr>
          <p:cNvPr id="3" name="Content Placeholder 2">
            <a:extLst>
              <a:ext uri="{FF2B5EF4-FFF2-40B4-BE49-F238E27FC236}">
                <a16:creationId xmlns:a16="http://schemas.microsoft.com/office/drawing/2014/main" id="{BCB778AC-3CAD-F9A8-0E9E-77439FEE4B5F}"/>
              </a:ext>
            </a:extLst>
          </p:cNvPr>
          <p:cNvSpPr>
            <a:spLocks noGrp="1"/>
          </p:cNvSpPr>
          <p:nvPr>
            <p:ph idx="1"/>
          </p:nvPr>
        </p:nvSpPr>
        <p:spPr/>
        <p:txBody>
          <a:bodyPr/>
          <a:lstStyle/>
          <a:p>
            <a:r>
              <a:rPr lang="en-US" dirty="0">
                <a:hlinkClick r:id="rId3"/>
              </a:rPr>
              <a:t>Which is the Right AI Tool?</a:t>
            </a:r>
            <a:endParaRPr lang="en-US" dirty="0"/>
          </a:p>
          <a:p>
            <a:r>
              <a:rPr lang="en-US" dirty="0">
                <a:hlinkClick r:id="rId4"/>
              </a:rPr>
              <a:t>Which Chatbot Knows Best?</a:t>
            </a:r>
            <a:endParaRPr lang="en-US" dirty="0"/>
          </a:p>
          <a:p>
            <a:r>
              <a:rPr lang="en-US" dirty="0">
                <a:hlinkClick r:id="rId5"/>
              </a:rPr>
              <a:t>Battle of AI Chatbots</a:t>
            </a:r>
            <a:endParaRPr lang="en-US" dirty="0"/>
          </a:p>
          <a:p>
            <a:r>
              <a:rPr lang="en-US" dirty="0">
                <a:hlinkClick r:id="rId6"/>
              </a:rPr>
              <a:t>Samsung Galaxy S24 Series with Galaxy AI</a:t>
            </a:r>
            <a:endParaRPr lang="en-US" dirty="0"/>
          </a:p>
        </p:txBody>
      </p:sp>
    </p:spTree>
    <p:extLst>
      <p:ext uri="{BB962C8B-B14F-4D97-AF65-F5344CB8AC3E}">
        <p14:creationId xmlns:p14="http://schemas.microsoft.com/office/powerpoint/2010/main" val="2180982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0424-1776-0143-FF38-7903752CD5D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3FFD833-40AE-EF5C-5990-184BEA6F070E}"/>
              </a:ext>
            </a:extLst>
          </p:cNvPr>
          <p:cNvGrpSpPr/>
          <p:nvPr/>
        </p:nvGrpSpPr>
        <p:grpSpPr>
          <a:xfrm>
            <a:off x="3487846" y="3080121"/>
            <a:ext cx="7234291" cy="2277776"/>
            <a:chOff x="1599319" y="1838194"/>
            <a:chExt cx="6282216" cy="227777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86BD8B-8052-0768-30A2-5580D9796517}"/>
                    </a:ext>
                  </a:extLst>
                </p:cNvPr>
                <p:cNvSpPr txBox="1"/>
                <p:nvPr/>
              </p:nvSpPr>
              <p:spPr>
                <a:xfrm>
                  <a:off x="3915194" y="1838194"/>
                  <a:ext cx="3966341" cy="1001684"/>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oMath>
                    </m:oMathPara>
                  </a14:m>
                  <a:endParaRPr lang="en-US" sz="2800" dirty="0"/>
                </a:p>
              </p:txBody>
            </p:sp>
          </mc:Choice>
          <mc:Fallback xmlns="">
            <p:sp>
              <p:nvSpPr>
                <p:cNvPr id="12" name="TextBox 11">
                  <a:extLst>
                    <a:ext uri="{FF2B5EF4-FFF2-40B4-BE49-F238E27FC236}">
                      <a16:creationId xmlns:a16="http://schemas.microsoft.com/office/drawing/2014/main" id="{E486BD8B-8052-0768-30A2-5580D9796517}"/>
                    </a:ext>
                  </a:extLst>
                </p:cNvPr>
                <p:cNvSpPr txBox="1">
                  <a:spLocks noRot="1" noChangeAspect="1" noMove="1" noResize="1" noEditPoints="1" noAdjustHandles="1" noChangeArrowheads="1" noChangeShapeType="1" noTextEdit="1"/>
                </p:cNvSpPr>
                <p:nvPr/>
              </p:nvSpPr>
              <p:spPr>
                <a:xfrm>
                  <a:off x="3915194" y="1838194"/>
                  <a:ext cx="3966341" cy="1001684"/>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449445-4C53-00E0-3498-E69D716796D4}"/>
                    </a:ext>
                  </a:extLst>
                </p:cNvPr>
                <p:cNvSpPr txBox="1"/>
                <p:nvPr/>
              </p:nvSpPr>
              <p:spPr>
                <a:xfrm>
                  <a:off x="3915194" y="3116979"/>
                  <a:ext cx="3966341" cy="998991"/>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oMath>
                    </m:oMathPara>
                  </a14:m>
                  <a:endParaRPr lang="en-US" sz="2800" dirty="0"/>
                </a:p>
              </p:txBody>
            </p:sp>
          </mc:Choice>
          <mc:Fallback xmlns="">
            <p:sp>
              <p:nvSpPr>
                <p:cNvPr id="13" name="TextBox 12">
                  <a:extLst>
                    <a:ext uri="{FF2B5EF4-FFF2-40B4-BE49-F238E27FC236}">
                      <a16:creationId xmlns:a16="http://schemas.microsoft.com/office/drawing/2014/main" id="{4D449445-4C53-00E0-3498-E69D716796D4}"/>
                    </a:ext>
                  </a:extLst>
                </p:cNvPr>
                <p:cNvSpPr txBox="1">
                  <a:spLocks noRot="1" noChangeAspect="1" noMove="1" noResize="1" noEditPoints="1" noAdjustHandles="1" noChangeArrowheads="1" noChangeShapeType="1" noTextEdit="1"/>
                </p:cNvSpPr>
                <p:nvPr/>
              </p:nvSpPr>
              <p:spPr>
                <a:xfrm>
                  <a:off x="3915194" y="3116979"/>
                  <a:ext cx="3966341" cy="998991"/>
                </a:xfrm>
                <a:prstGeom prst="rect">
                  <a:avLst/>
                </a:prstGeom>
                <a:blipFill>
                  <a:blip r:embed="rId4"/>
                  <a:stretch>
                    <a:fillRect b="-253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416D09B-8CDD-C1B1-7DF9-0466CFF99E4D}"/>
                </a:ext>
              </a:extLst>
            </p:cNvPr>
            <p:cNvSpPr txBox="1"/>
            <p:nvPr/>
          </p:nvSpPr>
          <p:spPr>
            <a:xfrm>
              <a:off x="1599319" y="2795367"/>
              <a:ext cx="2497112" cy="492443"/>
            </a:xfrm>
            <a:prstGeom prst="rect">
              <a:avLst/>
            </a:prstGeom>
            <a:noFill/>
          </p:spPr>
          <p:txBody>
            <a:bodyPr wrap="square" rtlCol="0">
              <a:spAutoFit/>
            </a:bodyPr>
            <a:lstStyle/>
            <a:p>
              <a:r>
                <a:rPr lang="en-US" sz="2600" dirty="0"/>
                <a:t>Gradient Descent:</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6F7A9D-4D0D-BB7B-A77E-0E7FA2F12625}"/>
                  </a:ext>
                </a:extLst>
              </p:cNvPr>
              <p:cNvSpPr txBox="1"/>
              <p:nvPr/>
            </p:nvSpPr>
            <p:spPr>
              <a:xfrm>
                <a:off x="882868" y="847209"/>
                <a:ext cx="8576441" cy="1200329"/>
              </a:xfrm>
              <a:prstGeom prst="rect">
                <a:avLst/>
              </a:prstGeom>
              <a:noFill/>
            </p:spPr>
            <p:txBody>
              <a:bodyPr wrap="square">
                <a:spAutoFit/>
              </a:bodyPr>
              <a:lstStyle/>
              <a:p>
                <a:r>
                  <a:rPr lang="en-US" dirty="0"/>
                  <a:t>Remember</a:t>
                </a:r>
                <a:r>
                  <a:rPr lang="en-US" baseline="0" dirty="0"/>
                  <a:t> that the gradient is the change, i.e., we are changing the value of the parameters. The subtraction decreases the value of these parameters. The decrease is along the direction of the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respectively. So,</a:t>
                </a:r>
                <a:r>
                  <a:rPr lang="en-US" baseline="0" dirty="0"/>
                  <a:t> now we get new values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 that is less than the</a:t>
                </a:r>
                <a:r>
                  <a:rPr lang="en-US" baseline="0" dirty="0"/>
                  <a:t> initial values. The gradient tells us the magnitude of the decrease.</a:t>
                </a:r>
              </a:p>
            </p:txBody>
          </p:sp>
        </mc:Choice>
        <mc:Fallback xmlns="">
          <p:sp>
            <p:nvSpPr>
              <p:cNvPr id="5" name="TextBox 4">
                <a:extLst>
                  <a:ext uri="{FF2B5EF4-FFF2-40B4-BE49-F238E27FC236}">
                    <a16:creationId xmlns:a16="http://schemas.microsoft.com/office/drawing/2014/main" id="{776F7A9D-4D0D-BB7B-A77E-0E7FA2F12625}"/>
                  </a:ext>
                </a:extLst>
              </p:cNvPr>
              <p:cNvSpPr txBox="1">
                <a:spLocks noRot="1" noChangeAspect="1" noMove="1" noResize="1" noEditPoints="1" noAdjustHandles="1" noChangeArrowheads="1" noChangeShapeType="1" noTextEdit="1"/>
              </p:cNvSpPr>
              <p:nvPr/>
            </p:nvSpPr>
            <p:spPr>
              <a:xfrm>
                <a:off x="882868" y="847209"/>
                <a:ext cx="8576441" cy="1200329"/>
              </a:xfrm>
              <a:prstGeom prst="rect">
                <a:avLst/>
              </a:prstGeom>
              <a:blipFill>
                <a:blip r:embed="rId5"/>
                <a:stretch>
                  <a:fillRect l="-592"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50156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6409-79E5-0790-B873-8019B706BD6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359779-D97E-A3E0-A78F-26F4450ABED7}"/>
              </a:ext>
            </a:extLst>
          </p:cNvPr>
          <p:cNvGrpSpPr/>
          <p:nvPr/>
        </p:nvGrpSpPr>
        <p:grpSpPr>
          <a:xfrm>
            <a:off x="3487846" y="3080121"/>
            <a:ext cx="7234291" cy="2277776"/>
            <a:chOff x="1599319" y="1838194"/>
            <a:chExt cx="6282216" cy="227777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7E4BF5-B14F-BAEF-852D-B4BF6412A7C2}"/>
                    </a:ext>
                  </a:extLst>
                </p:cNvPr>
                <p:cNvSpPr txBox="1"/>
                <p:nvPr/>
              </p:nvSpPr>
              <p:spPr>
                <a:xfrm>
                  <a:off x="3915194" y="1838194"/>
                  <a:ext cx="3966341" cy="1001684"/>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oMath>
                    </m:oMathPara>
                  </a14:m>
                  <a:endParaRPr lang="en-US" sz="2800" dirty="0"/>
                </a:p>
              </p:txBody>
            </p:sp>
          </mc:Choice>
          <mc:Fallback xmlns="">
            <p:sp>
              <p:nvSpPr>
                <p:cNvPr id="12" name="TextBox 11">
                  <a:extLst>
                    <a:ext uri="{FF2B5EF4-FFF2-40B4-BE49-F238E27FC236}">
                      <a16:creationId xmlns:a16="http://schemas.microsoft.com/office/drawing/2014/main" id="{027E4BF5-B14F-BAEF-852D-B4BF6412A7C2}"/>
                    </a:ext>
                  </a:extLst>
                </p:cNvPr>
                <p:cNvSpPr txBox="1">
                  <a:spLocks noRot="1" noChangeAspect="1" noMove="1" noResize="1" noEditPoints="1" noAdjustHandles="1" noChangeArrowheads="1" noChangeShapeType="1" noTextEdit="1"/>
                </p:cNvSpPr>
                <p:nvPr/>
              </p:nvSpPr>
              <p:spPr>
                <a:xfrm>
                  <a:off x="3915194" y="1838194"/>
                  <a:ext cx="3966341" cy="1001684"/>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190C2F-5239-021A-3A88-5C5BF5DFA2FB}"/>
                    </a:ext>
                  </a:extLst>
                </p:cNvPr>
                <p:cNvSpPr txBox="1"/>
                <p:nvPr/>
              </p:nvSpPr>
              <p:spPr>
                <a:xfrm>
                  <a:off x="3915194" y="3116979"/>
                  <a:ext cx="3966341" cy="998991"/>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oMath>
                    </m:oMathPara>
                  </a14:m>
                  <a:endParaRPr lang="en-US" sz="2800" dirty="0"/>
                </a:p>
              </p:txBody>
            </p:sp>
          </mc:Choice>
          <mc:Fallback xmlns="">
            <p:sp>
              <p:nvSpPr>
                <p:cNvPr id="13" name="TextBox 12">
                  <a:extLst>
                    <a:ext uri="{FF2B5EF4-FFF2-40B4-BE49-F238E27FC236}">
                      <a16:creationId xmlns:a16="http://schemas.microsoft.com/office/drawing/2014/main" id="{02190C2F-5239-021A-3A88-5C5BF5DFA2FB}"/>
                    </a:ext>
                  </a:extLst>
                </p:cNvPr>
                <p:cNvSpPr txBox="1">
                  <a:spLocks noRot="1" noChangeAspect="1" noMove="1" noResize="1" noEditPoints="1" noAdjustHandles="1" noChangeArrowheads="1" noChangeShapeType="1" noTextEdit="1"/>
                </p:cNvSpPr>
                <p:nvPr/>
              </p:nvSpPr>
              <p:spPr>
                <a:xfrm>
                  <a:off x="3915194" y="3116979"/>
                  <a:ext cx="3966341" cy="998991"/>
                </a:xfrm>
                <a:prstGeom prst="rect">
                  <a:avLst/>
                </a:prstGeom>
                <a:blipFill>
                  <a:blip r:embed="rId4"/>
                  <a:stretch>
                    <a:fillRect b="-253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4973554-7BA5-F533-E7B1-513A3984C24F}"/>
                </a:ext>
              </a:extLst>
            </p:cNvPr>
            <p:cNvSpPr txBox="1"/>
            <p:nvPr/>
          </p:nvSpPr>
          <p:spPr>
            <a:xfrm>
              <a:off x="1599319" y="2795367"/>
              <a:ext cx="2497112" cy="492443"/>
            </a:xfrm>
            <a:prstGeom prst="rect">
              <a:avLst/>
            </a:prstGeom>
            <a:noFill/>
          </p:spPr>
          <p:txBody>
            <a:bodyPr wrap="square" rtlCol="0">
              <a:spAutoFit/>
            </a:bodyPr>
            <a:lstStyle/>
            <a:p>
              <a:r>
                <a:rPr lang="en-US" sz="2600" dirty="0"/>
                <a:t>Gradient Descent:</a:t>
              </a:r>
            </a:p>
          </p:txBody>
        </p:sp>
      </p:grpSp>
      <p:sp>
        <p:nvSpPr>
          <p:cNvPr id="3" name="TextBox 2">
            <a:extLst>
              <a:ext uri="{FF2B5EF4-FFF2-40B4-BE49-F238E27FC236}">
                <a16:creationId xmlns:a16="http://schemas.microsoft.com/office/drawing/2014/main" id="{28BE693F-9577-2509-0858-DED269FD6812}"/>
              </a:ext>
            </a:extLst>
          </p:cNvPr>
          <p:cNvSpPr txBox="1"/>
          <p:nvPr/>
        </p:nvSpPr>
        <p:spPr>
          <a:xfrm>
            <a:off x="914399" y="847209"/>
            <a:ext cx="8870731" cy="1200329"/>
          </a:xfrm>
          <a:prstGeom prst="rect">
            <a:avLst/>
          </a:prstGeom>
          <a:noFill/>
        </p:spPr>
        <p:txBody>
          <a:bodyPr wrap="square">
            <a:spAutoFit/>
          </a:bodyPr>
          <a:lstStyle/>
          <a:p>
            <a:r>
              <a:rPr lang="en-US" baseline="0" dirty="0"/>
              <a:t>If we repeat the process, use these new parameter values into the derivatives of the cost function, we get a new gradient, and then new parameter values, which is also less than the previous values. If we keep doing this, we eventually end up at the lowest values of the parameters, which corresponds to the minimum of the cost function. </a:t>
            </a:r>
          </a:p>
        </p:txBody>
      </p:sp>
    </p:spTree>
    <p:extLst>
      <p:ext uri="{BB962C8B-B14F-4D97-AF65-F5344CB8AC3E}">
        <p14:creationId xmlns:p14="http://schemas.microsoft.com/office/powerpoint/2010/main" val="172831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067419-9657-0EF6-8AEA-76852BB89CEB}"/>
              </a:ext>
            </a:extLst>
          </p:cNvPr>
          <p:cNvSpPr txBox="1"/>
          <p:nvPr/>
        </p:nvSpPr>
        <p:spPr>
          <a:xfrm>
            <a:off x="249949" y="1897101"/>
            <a:ext cx="6676368" cy="2308324"/>
          </a:xfrm>
          <a:prstGeom prst="rect">
            <a:avLst/>
          </a:prstGeom>
          <a:noFill/>
        </p:spPr>
        <p:txBody>
          <a:bodyPr wrap="square">
            <a:spAutoFit/>
          </a:bodyPr>
          <a:lstStyle/>
          <a:p>
            <a:r>
              <a:rPr lang="en-PH" sz="1600" b="0" i="0" dirty="0" err="1">
                <a:solidFill>
                  <a:srgbClr val="212121"/>
                </a:solidFill>
                <a:effectLst/>
                <a:latin typeface="Menlo" panose="020B0609030804020204" pitchFamily="49" charset="0"/>
              </a:rPr>
              <a:t>Jcost</a:t>
            </a:r>
            <a:r>
              <a:rPr lang="en-PH" sz="1600" b="0" i="0" dirty="0">
                <a:solidFill>
                  <a:srgbClr val="212121"/>
                </a:solidFill>
                <a:effectLst/>
                <a:latin typeface="Menlo" panose="020B0609030804020204" pitchFamily="49" charset="0"/>
              </a:rPr>
              <a:t>(</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(1/(2*n))*sum((t0(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)*x - y).^2);</a:t>
            </a:r>
          </a:p>
          <a:p>
            <a:endParaRPr lang="en-PH" sz="1600" b="0" i="0" dirty="0">
              <a:solidFill>
                <a:srgbClr val="212121"/>
              </a:solidFill>
              <a:effectLst/>
              <a:latin typeface="Menlo" panose="020B0609030804020204" pitchFamily="49" charset="0"/>
            </a:endParaRPr>
          </a:p>
          <a:p>
            <a:r>
              <a:rPr lang="en-PH" sz="1600" b="0" i="0" u="none" strike="noStrike" dirty="0">
                <a:solidFill>
                  <a:srgbClr val="008013"/>
                </a:solidFill>
                <a:effectLst/>
                <a:latin typeface="Menlo" panose="020B0609030804020204" pitchFamily="49" charset="0"/>
              </a:rPr>
              <a:t>% Solve for the derivative</a:t>
            </a:r>
            <a:endParaRPr lang="en-PH" sz="1600" b="0" i="0" dirty="0">
              <a:solidFill>
                <a:srgbClr val="212121"/>
              </a:solidFill>
              <a:effectLst/>
              <a:latin typeface="Menlo" panose="020B0609030804020204" pitchFamily="49" charset="0"/>
            </a:endParaRPr>
          </a:p>
          <a:p>
            <a:r>
              <a:rPr lang="en-PH" sz="1600" b="0" i="0" dirty="0">
                <a:solidFill>
                  <a:srgbClr val="212121"/>
                </a:solidFill>
                <a:effectLst/>
                <a:latin typeface="Menlo" panose="020B0609030804020204" pitchFamily="49" charset="0"/>
              </a:rPr>
              <a:t>gradJcost0(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(1/n)*sum(t0(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)*x - y);</a:t>
            </a:r>
          </a:p>
          <a:p>
            <a:r>
              <a:rPr lang="en-PH" sz="1600" b="0" i="0" dirty="0">
                <a:solidFill>
                  <a:srgbClr val="212121"/>
                </a:solidFill>
                <a:effectLst/>
                <a:latin typeface="Menlo" panose="020B0609030804020204" pitchFamily="49" charset="0"/>
              </a:rPr>
              <a:t>gradJcost1(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(1/n)*sum((t0(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)*x - y).*x);</a:t>
            </a:r>
          </a:p>
          <a:p>
            <a:endParaRPr lang="en-PH" sz="1600" b="0" i="0" dirty="0">
              <a:solidFill>
                <a:srgbClr val="212121"/>
              </a:solidFill>
              <a:effectLst/>
              <a:latin typeface="Menlo" panose="020B0609030804020204" pitchFamily="49" charset="0"/>
            </a:endParaRPr>
          </a:p>
          <a:p>
            <a:r>
              <a:rPr lang="en-PH" sz="1600" b="0" i="0" u="none" strike="noStrike" dirty="0">
                <a:solidFill>
                  <a:srgbClr val="008013"/>
                </a:solidFill>
                <a:effectLst/>
                <a:latin typeface="Menlo" panose="020B0609030804020204" pitchFamily="49" charset="0"/>
              </a:rPr>
              <a:t>% Get new values of the parameters</a:t>
            </a:r>
            <a:endParaRPr lang="en-PH" sz="1600" b="0" i="0" dirty="0">
              <a:solidFill>
                <a:srgbClr val="212121"/>
              </a:solidFill>
              <a:effectLst/>
              <a:latin typeface="Menlo" panose="020B0609030804020204" pitchFamily="49" charset="0"/>
            </a:endParaRPr>
          </a:p>
          <a:p>
            <a:r>
              <a:rPr lang="en-PH" sz="1600" b="0" i="0" dirty="0">
                <a:solidFill>
                  <a:srgbClr val="212121"/>
                </a:solidFill>
                <a:effectLst/>
                <a:latin typeface="Menlo" panose="020B0609030804020204" pitchFamily="49" charset="0"/>
              </a:rPr>
              <a:t>t0(i+1) = 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a*gradJcost0(</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a:t>
            </a:r>
          </a:p>
          <a:p>
            <a:r>
              <a:rPr lang="en-PH" sz="1600" b="0" i="0" dirty="0">
                <a:solidFill>
                  <a:srgbClr val="212121"/>
                </a:solidFill>
                <a:effectLst/>
                <a:latin typeface="Menlo" panose="020B0609030804020204" pitchFamily="49" charset="0"/>
              </a:rPr>
              <a:t>t1(i+1) = 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 - a*gradJcost1(</a:t>
            </a:r>
            <a:r>
              <a:rPr lang="en-PH" sz="1600" b="0" i="0" dirty="0" err="1">
                <a:solidFill>
                  <a:srgbClr val="212121"/>
                </a:solidFill>
                <a:effectLst/>
                <a:latin typeface="Menlo" panose="020B0609030804020204" pitchFamily="49" charset="0"/>
              </a:rPr>
              <a:t>i</a:t>
            </a:r>
            <a:r>
              <a:rPr lang="en-PH" sz="1600" b="0" i="0" dirty="0">
                <a:solidFill>
                  <a:srgbClr val="212121"/>
                </a:solidFill>
                <a:effectLst/>
                <a:latin typeface="Menlo" panose="020B0609030804020204" pitchFamily="49"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0389A2-0E4F-918B-A895-F6DFE89815F9}"/>
                  </a:ext>
                </a:extLst>
              </p:cNvPr>
              <p:cNvSpPr txBox="1"/>
              <p:nvPr/>
            </p:nvSpPr>
            <p:spPr>
              <a:xfrm>
                <a:off x="3415033" y="4984627"/>
                <a:ext cx="4731647" cy="1001300"/>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den>
                      </m:f>
                      <m:r>
                        <a:rPr lang="en-US" sz="2800" b="0" i="1" smtClean="0">
                          <a:latin typeface="Cambria Math" panose="02040503050406030204" pitchFamily="18" charset="0"/>
                        </a:rPr>
                        <m:t>, </m:t>
                      </m:r>
                      <m:r>
                        <a:rPr lang="en-US" sz="2800" b="0" i="1" smtClean="0">
                          <a:latin typeface="Cambria Math" panose="02040503050406030204" pitchFamily="18" charset="0"/>
                        </a:rPr>
                        <m:t>𝑖</m:t>
                      </m:r>
                      <m:r>
                        <a:rPr lang="en-US" sz="2800" b="0" i="1" smtClean="0">
                          <a:latin typeface="Cambria Math" panose="02040503050406030204" pitchFamily="18" charset="0"/>
                        </a:rPr>
                        <m:t>=0,1</m:t>
                      </m:r>
                    </m:oMath>
                  </m:oMathPara>
                </a14:m>
                <a:endParaRPr lang="en-US" sz="2800" dirty="0"/>
              </a:p>
            </p:txBody>
          </p:sp>
        </mc:Choice>
        <mc:Fallback xmlns="">
          <p:sp>
            <p:nvSpPr>
              <p:cNvPr id="4" name="TextBox 3">
                <a:extLst>
                  <a:ext uri="{FF2B5EF4-FFF2-40B4-BE49-F238E27FC236}">
                    <a16:creationId xmlns:a16="http://schemas.microsoft.com/office/drawing/2014/main" id="{1E0389A2-0E4F-918B-A895-F6DFE89815F9}"/>
                  </a:ext>
                </a:extLst>
              </p:cNvPr>
              <p:cNvSpPr txBox="1">
                <a:spLocks noRot="1" noChangeAspect="1" noMove="1" noResize="1" noEditPoints="1" noAdjustHandles="1" noChangeArrowheads="1" noChangeShapeType="1" noTextEdit="1"/>
              </p:cNvSpPr>
              <p:nvPr/>
            </p:nvSpPr>
            <p:spPr>
              <a:xfrm>
                <a:off x="3415033" y="4984627"/>
                <a:ext cx="4731647" cy="1001300"/>
              </a:xfrm>
              <a:prstGeom prst="rect">
                <a:avLst/>
              </a:prstGeom>
              <a:blipFill>
                <a:blip r:embed="rId3"/>
                <a:stretch>
                  <a:fillRect b="-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67BDDF-E632-DD01-E939-E8DBCD1EC844}"/>
                  </a:ext>
                </a:extLst>
              </p:cNvPr>
              <p:cNvSpPr txBox="1"/>
              <p:nvPr/>
            </p:nvSpPr>
            <p:spPr>
              <a:xfrm>
                <a:off x="6607233" y="1869603"/>
                <a:ext cx="5019675"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e>
                          </m:d>
                        </m:num>
                        <m:den>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e>
                          </m:d>
                        </m:e>
                      </m:nary>
                    </m:oMath>
                  </m:oMathPara>
                </a14:m>
                <a:endParaRPr lang="en-US" sz="2400" dirty="0"/>
              </a:p>
            </p:txBody>
          </p:sp>
        </mc:Choice>
        <mc:Fallback xmlns="">
          <p:sp>
            <p:nvSpPr>
              <p:cNvPr id="5" name="TextBox 4">
                <a:extLst>
                  <a:ext uri="{FF2B5EF4-FFF2-40B4-BE49-F238E27FC236}">
                    <a16:creationId xmlns:a16="http://schemas.microsoft.com/office/drawing/2014/main" id="{2867BDDF-E632-DD01-E939-E8DBCD1EC844}"/>
                  </a:ext>
                </a:extLst>
              </p:cNvPr>
              <p:cNvSpPr txBox="1">
                <a:spLocks noRot="1" noChangeAspect="1" noMove="1" noResize="1" noEditPoints="1" noAdjustHandles="1" noChangeArrowheads="1" noChangeShapeType="1" noTextEdit="1"/>
              </p:cNvSpPr>
              <p:nvPr/>
            </p:nvSpPr>
            <p:spPr>
              <a:xfrm>
                <a:off x="6607233" y="1869603"/>
                <a:ext cx="5019675" cy="1100558"/>
              </a:xfrm>
              <a:prstGeom prst="rect">
                <a:avLst/>
              </a:prstGeom>
              <a:blipFill>
                <a:blip r:embed="rId4"/>
                <a:stretch>
                  <a:fillRect t="-108046"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DABCD8-8065-1C8A-FAC2-25F2401F5A97}"/>
                  </a:ext>
                </a:extLst>
              </p:cNvPr>
              <p:cNvSpPr txBox="1"/>
              <p:nvPr/>
            </p:nvSpPr>
            <p:spPr>
              <a:xfrm>
                <a:off x="6013674" y="3290081"/>
                <a:ext cx="6094476"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e>
                          </m:d>
                        </m:num>
                        <m:den>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e>
                      </m:nary>
                    </m:oMath>
                  </m:oMathPara>
                </a14:m>
                <a:endParaRPr lang="en-US" sz="2400" dirty="0"/>
              </a:p>
            </p:txBody>
          </p:sp>
        </mc:Choice>
        <mc:Fallback xmlns="">
          <p:sp>
            <p:nvSpPr>
              <p:cNvPr id="6" name="TextBox 5">
                <a:extLst>
                  <a:ext uri="{FF2B5EF4-FFF2-40B4-BE49-F238E27FC236}">
                    <a16:creationId xmlns:a16="http://schemas.microsoft.com/office/drawing/2014/main" id="{49DABCD8-8065-1C8A-FAC2-25F2401F5A97}"/>
                  </a:ext>
                </a:extLst>
              </p:cNvPr>
              <p:cNvSpPr txBox="1">
                <a:spLocks noRot="1" noChangeAspect="1" noMove="1" noResize="1" noEditPoints="1" noAdjustHandles="1" noChangeArrowheads="1" noChangeShapeType="1" noTextEdit="1"/>
              </p:cNvSpPr>
              <p:nvPr/>
            </p:nvSpPr>
            <p:spPr>
              <a:xfrm>
                <a:off x="6013674" y="3290081"/>
                <a:ext cx="6094476" cy="1100558"/>
              </a:xfrm>
              <a:prstGeom prst="rect">
                <a:avLst/>
              </a:prstGeom>
              <a:blipFill>
                <a:blip r:embed="rId5"/>
                <a:stretch>
                  <a:fillRect t="-108046"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736092-EF60-67DC-1FA2-2B37ADF1A418}"/>
                  </a:ext>
                </a:extLst>
              </p:cNvPr>
              <p:cNvSpPr txBox="1"/>
              <p:nvPr/>
            </p:nvSpPr>
            <p:spPr>
              <a:xfrm>
                <a:off x="5075500" y="329443"/>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i="1">
                                  <a:latin typeface="Cambria Math" panose="02040503050406030204" pitchFamily="18" charset="0"/>
                                </a:rPr>
                                <m:t>2</m:t>
                              </m:r>
                            </m:sup>
                          </m:sSup>
                        </m:e>
                      </m:nary>
                    </m:oMath>
                  </m:oMathPara>
                </a14:m>
                <a:endParaRPr lang="en-US" sz="2800" dirty="0"/>
              </a:p>
            </p:txBody>
          </p:sp>
        </mc:Choice>
        <mc:Fallback xmlns="">
          <p:sp>
            <p:nvSpPr>
              <p:cNvPr id="2" name="TextBox 1">
                <a:extLst>
                  <a:ext uri="{FF2B5EF4-FFF2-40B4-BE49-F238E27FC236}">
                    <a16:creationId xmlns:a16="http://schemas.microsoft.com/office/drawing/2014/main" id="{6D736092-EF60-67DC-1FA2-2B37ADF1A418}"/>
                  </a:ext>
                </a:extLst>
              </p:cNvPr>
              <p:cNvSpPr txBox="1">
                <a:spLocks noRot="1" noChangeAspect="1" noMove="1" noResize="1" noEditPoints="1" noAdjustHandles="1" noChangeArrowheads="1" noChangeShapeType="1" noTextEdit="1"/>
              </p:cNvSpPr>
              <p:nvPr/>
            </p:nvSpPr>
            <p:spPr>
              <a:xfrm>
                <a:off x="5075500" y="329443"/>
                <a:ext cx="6094476" cy="1268552"/>
              </a:xfrm>
              <a:prstGeom prst="rect">
                <a:avLst/>
              </a:prstGeom>
              <a:blipFill>
                <a:blip r:embed="rId6"/>
                <a:stretch>
                  <a:fillRect t="-105941" b="-162376"/>
                </a:stretch>
              </a:blipFill>
            </p:spPr>
            <p:txBody>
              <a:bodyPr/>
              <a:lstStyle/>
              <a:p>
                <a:r>
                  <a:rPr lang="en-US">
                    <a:noFill/>
                  </a:rPr>
                  <a:t> </a:t>
                </a:r>
              </a:p>
            </p:txBody>
          </p:sp>
        </mc:Fallback>
      </mc:AlternateContent>
      <p:cxnSp>
        <p:nvCxnSpPr>
          <p:cNvPr id="8" name="Curved Connector 7">
            <a:extLst>
              <a:ext uri="{FF2B5EF4-FFF2-40B4-BE49-F238E27FC236}">
                <a16:creationId xmlns:a16="http://schemas.microsoft.com/office/drawing/2014/main" id="{356F2F7A-878B-43CA-E918-F326533E2794}"/>
              </a:ext>
            </a:extLst>
          </p:cNvPr>
          <p:cNvCxnSpPr>
            <a:cxnSpLocks/>
          </p:cNvCxnSpPr>
          <p:nvPr/>
        </p:nvCxnSpPr>
        <p:spPr>
          <a:xfrm rot="5400000">
            <a:off x="5142274" y="1239572"/>
            <a:ext cx="718800" cy="558366"/>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027DE616-6592-BECA-1DD2-B8F642077348}"/>
              </a:ext>
            </a:extLst>
          </p:cNvPr>
          <p:cNvCxnSpPr>
            <a:cxnSpLocks/>
          </p:cNvCxnSpPr>
          <p:nvPr/>
        </p:nvCxnSpPr>
        <p:spPr>
          <a:xfrm rot="10800000" flipV="1">
            <a:off x="6096000" y="2419882"/>
            <a:ext cx="651641" cy="419128"/>
          </a:xfrm>
          <a:prstGeom prst="curvedConnector3">
            <a:avLst>
              <a:gd name="adj1" fmla="val 41936"/>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FA9ED001-8AA9-BABE-D80E-D64A8A34F011}"/>
              </a:ext>
            </a:extLst>
          </p:cNvPr>
          <p:cNvCxnSpPr>
            <a:cxnSpLocks/>
          </p:cNvCxnSpPr>
          <p:nvPr/>
        </p:nvCxnSpPr>
        <p:spPr>
          <a:xfrm rot="10800000">
            <a:off x="6716110" y="3062228"/>
            <a:ext cx="599091" cy="366772"/>
          </a:xfrm>
          <a:prstGeom prst="curvedConnector3">
            <a:avLst>
              <a:gd name="adj1" fmla="val 2632"/>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2202DDC-177A-6B23-F614-EF4EC97A84E6}"/>
              </a:ext>
            </a:extLst>
          </p:cNvPr>
          <p:cNvCxnSpPr>
            <a:cxnSpLocks/>
          </p:cNvCxnSpPr>
          <p:nvPr/>
        </p:nvCxnSpPr>
        <p:spPr>
          <a:xfrm rot="16200000" flipV="1">
            <a:off x="4036131" y="4301612"/>
            <a:ext cx="821357" cy="544673"/>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2EF9FDB-4CD1-0DC8-F04B-94F6025FBD45}"/>
              </a:ext>
            </a:extLst>
          </p:cNvPr>
          <p:cNvCxnSpPr/>
          <p:nvPr/>
        </p:nvCxnSpPr>
        <p:spPr>
          <a:xfrm>
            <a:off x="2070706" y="3254890"/>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8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8F476-AFD7-2795-6866-EFDF4164E08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646560-81C3-465C-523F-9C0FF73A98E8}"/>
                  </a:ext>
                </a:extLst>
              </p:cNvPr>
              <p:cNvSpPr txBox="1"/>
              <p:nvPr/>
            </p:nvSpPr>
            <p:spPr>
              <a:xfrm>
                <a:off x="3288742" y="5352490"/>
                <a:ext cx="4731647" cy="1001300"/>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den>
                      </m:f>
                      <m:r>
                        <a:rPr lang="en-US" sz="2800" b="0" i="1" smtClean="0">
                          <a:latin typeface="Cambria Math" panose="02040503050406030204" pitchFamily="18" charset="0"/>
                        </a:rPr>
                        <m:t>, </m:t>
                      </m:r>
                      <m:r>
                        <a:rPr lang="en-US" sz="2800" b="0" i="1" smtClean="0">
                          <a:latin typeface="Cambria Math" panose="02040503050406030204" pitchFamily="18" charset="0"/>
                        </a:rPr>
                        <m:t>𝑖</m:t>
                      </m:r>
                      <m:r>
                        <a:rPr lang="en-US" sz="2800" b="0" i="1" smtClean="0">
                          <a:latin typeface="Cambria Math" panose="02040503050406030204" pitchFamily="18" charset="0"/>
                        </a:rPr>
                        <m:t>=0,1</m:t>
                      </m:r>
                    </m:oMath>
                  </m:oMathPara>
                </a14:m>
                <a:endParaRPr lang="en-US" sz="2800" dirty="0"/>
              </a:p>
            </p:txBody>
          </p:sp>
        </mc:Choice>
        <mc:Fallback xmlns="">
          <p:sp>
            <p:nvSpPr>
              <p:cNvPr id="4" name="TextBox 3">
                <a:extLst>
                  <a:ext uri="{FF2B5EF4-FFF2-40B4-BE49-F238E27FC236}">
                    <a16:creationId xmlns:a16="http://schemas.microsoft.com/office/drawing/2014/main" id="{89646560-81C3-465C-523F-9C0FF73A98E8}"/>
                  </a:ext>
                </a:extLst>
              </p:cNvPr>
              <p:cNvSpPr txBox="1">
                <a:spLocks noRot="1" noChangeAspect="1" noMove="1" noResize="1" noEditPoints="1" noAdjustHandles="1" noChangeArrowheads="1" noChangeShapeType="1" noTextEdit="1"/>
              </p:cNvSpPr>
              <p:nvPr/>
            </p:nvSpPr>
            <p:spPr>
              <a:xfrm>
                <a:off x="3288742" y="5352490"/>
                <a:ext cx="4731647" cy="1001300"/>
              </a:xfrm>
              <a:prstGeom prst="rect">
                <a:avLst/>
              </a:prstGeom>
              <a:blipFill>
                <a:blip r:embed="rId3"/>
                <a:stretch>
                  <a:fillRect b="-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A5C7AD-E3DB-6706-88EE-AC6BFA5F6257}"/>
                  </a:ext>
                </a:extLst>
              </p:cNvPr>
              <p:cNvSpPr txBox="1"/>
              <p:nvPr/>
            </p:nvSpPr>
            <p:spPr>
              <a:xfrm>
                <a:off x="409575" y="2511294"/>
                <a:ext cx="5019675"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e>
                          </m:d>
                        </m:num>
                        <m:den>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e>
                          </m:d>
                        </m:e>
                      </m:nary>
                    </m:oMath>
                  </m:oMathPara>
                </a14:m>
                <a:endParaRPr lang="en-US" sz="2400" dirty="0"/>
              </a:p>
            </p:txBody>
          </p:sp>
        </mc:Choice>
        <mc:Fallback xmlns="">
          <p:sp>
            <p:nvSpPr>
              <p:cNvPr id="5" name="TextBox 4">
                <a:extLst>
                  <a:ext uri="{FF2B5EF4-FFF2-40B4-BE49-F238E27FC236}">
                    <a16:creationId xmlns:a16="http://schemas.microsoft.com/office/drawing/2014/main" id="{84A5C7AD-E3DB-6706-88EE-AC6BFA5F6257}"/>
                  </a:ext>
                </a:extLst>
              </p:cNvPr>
              <p:cNvSpPr txBox="1">
                <a:spLocks noRot="1" noChangeAspect="1" noMove="1" noResize="1" noEditPoints="1" noAdjustHandles="1" noChangeArrowheads="1" noChangeShapeType="1" noTextEdit="1"/>
              </p:cNvSpPr>
              <p:nvPr/>
            </p:nvSpPr>
            <p:spPr>
              <a:xfrm>
                <a:off x="409575" y="2511294"/>
                <a:ext cx="5019675" cy="1100558"/>
              </a:xfrm>
              <a:prstGeom prst="rect">
                <a:avLst/>
              </a:prstGeom>
              <a:blipFill>
                <a:blip r:embed="rId4"/>
                <a:stretch>
                  <a:fillRect t="-105682" b="-16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8C14B-D120-28E7-A983-88D46FD451E9}"/>
                  </a:ext>
                </a:extLst>
              </p:cNvPr>
              <p:cNvSpPr txBox="1"/>
              <p:nvPr/>
            </p:nvSpPr>
            <p:spPr>
              <a:xfrm>
                <a:off x="0" y="3693056"/>
                <a:ext cx="6094476"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𝐽</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e>
                          </m:d>
                        </m:num>
                        <m:den>
                          <m:r>
                            <a:rPr lang="en-US" sz="240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e>
                      </m:nary>
                    </m:oMath>
                  </m:oMathPara>
                </a14:m>
                <a:endParaRPr lang="en-US" sz="2400" dirty="0"/>
              </a:p>
            </p:txBody>
          </p:sp>
        </mc:Choice>
        <mc:Fallback xmlns="">
          <p:sp>
            <p:nvSpPr>
              <p:cNvPr id="6" name="TextBox 5">
                <a:extLst>
                  <a:ext uri="{FF2B5EF4-FFF2-40B4-BE49-F238E27FC236}">
                    <a16:creationId xmlns:a16="http://schemas.microsoft.com/office/drawing/2014/main" id="{AFD8C14B-D120-28E7-A983-88D46FD451E9}"/>
                  </a:ext>
                </a:extLst>
              </p:cNvPr>
              <p:cNvSpPr txBox="1">
                <a:spLocks noRot="1" noChangeAspect="1" noMove="1" noResize="1" noEditPoints="1" noAdjustHandles="1" noChangeArrowheads="1" noChangeShapeType="1" noTextEdit="1"/>
              </p:cNvSpPr>
              <p:nvPr/>
            </p:nvSpPr>
            <p:spPr>
              <a:xfrm>
                <a:off x="0" y="3693056"/>
                <a:ext cx="6094476" cy="1100558"/>
              </a:xfrm>
              <a:prstGeom prst="rect">
                <a:avLst/>
              </a:prstGeom>
              <a:blipFill>
                <a:blip r:embed="rId5"/>
                <a:stretch>
                  <a:fillRect t="-105682" b="-16136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8C4E30F-2B92-9158-CC51-51E09A76868E}"/>
              </a:ext>
            </a:extLst>
          </p:cNvPr>
          <p:cNvPicPr>
            <a:picLocks noChangeAspect="1"/>
          </p:cNvPicPr>
          <p:nvPr/>
        </p:nvPicPr>
        <p:blipFill>
          <a:blip r:embed="rId6"/>
          <a:stretch>
            <a:fillRect/>
          </a:stretch>
        </p:blipFill>
        <p:spPr>
          <a:xfrm>
            <a:off x="5840796" y="2163390"/>
            <a:ext cx="6248400" cy="266700"/>
          </a:xfrm>
          <a:prstGeom prst="rect">
            <a:avLst/>
          </a:prstGeom>
        </p:spPr>
      </p:pic>
      <p:pic>
        <p:nvPicPr>
          <p:cNvPr id="9" name="Picture 8" descr="Text&#10;&#10;Description automatically generated">
            <a:extLst>
              <a:ext uri="{FF2B5EF4-FFF2-40B4-BE49-F238E27FC236}">
                <a16:creationId xmlns:a16="http://schemas.microsoft.com/office/drawing/2014/main" id="{E38F2E8A-A92B-CCBD-C390-ED2FAEF77604}"/>
              </a:ext>
            </a:extLst>
          </p:cNvPr>
          <p:cNvPicPr>
            <a:picLocks noChangeAspect="1"/>
          </p:cNvPicPr>
          <p:nvPr/>
        </p:nvPicPr>
        <p:blipFill>
          <a:blip r:embed="rId7"/>
          <a:stretch>
            <a:fillRect/>
          </a:stretch>
        </p:blipFill>
        <p:spPr>
          <a:xfrm>
            <a:off x="6199808" y="2914022"/>
            <a:ext cx="5889388" cy="1879592"/>
          </a:xfrm>
          <a:prstGeom prst="rect">
            <a:avLst/>
          </a:prstGeom>
        </p:spPr>
      </p:pic>
      <p:cxnSp>
        <p:nvCxnSpPr>
          <p:cNvPr id="2" name="Curved Connector 1">
            <a:extLst>
              <a:ext uri="{FF2B5EF4-FFF2-40B4-BE49-F238E27FC236}">
                <a16:creationId xmlns:a16="http://schemas.microsoft.com/office/drawing/2014/main" id="{0D0DC860-C9FB-4C36-E3C6-B5AB01936205}"/>
              </a:ext>
            </a:extLst>
          </p:cNvPr>
          <p:cNvCxnSpPr/>
          <p:nvPr/>
        </p:nvCxnSpPr>
        <p:spPr>
          <a:xfrm>
            <a:off x="5293420" y="3089153"/>
            <a:ext cx="1042219" cy="324465"/>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A8CFBB89-0962-E4E2-0A19-0C696CD745E8}"/>
              </a:ext>
            </a:extLst>
          </p:cNvPr>
          <p:cNvCxnSpPr>
            <a:cxnSpLocks/>
          </p:cNvCxnSpPr>
          <p:nvPr/>
        </p:nvCxnSpPr>
        <p:spPr>
          <a:xfrm flipV="1">
            <a:off x="5471083" y="3611852"/>
            <a:ext cx="864556" cy="668324"/>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1024BDEB-85C2-543B-5764-B2C4B5E3BBD6}"/>
              </a:ext>
            </a:extLst>
          </p:cNvPr>
          <p:cNvCxnSpPr>
            <a:cxnSpLocks/>
          </p:cNvCxnSpPr>
          <p:nvPr/>
        </p:nvCxnSpPr>
        <p:spPr>
          <a:xfrm rot="5400000" flipH="1" flipV="1">
            <a:off x="6855646" y="4787835"/>
            <a:ext cx="698388" cy="430923"/>
          </a:xfrm>
          <a:prstGeom prst="curvedConnector3">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173C12-FD77-1A92-F672-DDFEAAD65249}"/>
                  </a:ext>
                </a:extLst>
              </p:cNvPr>
              <p:cNvSpPr txBox="1"/>
              <p:nvPr/>
            </p:nvSpPr>
            <p:spPr>
              <a:xfrm>
                <a:off x="1544024" y="387183"/>
                <a:ext cx="609447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𝑥</m:t>
                                          </m:r>
                                        </m:e>
                                        <m:sub>
                                          <m:r>
                                            <a:rPr lang="en-US" sz="2800" i="1">
                                              <a:latin typeface="Cambria Math" panose="02040503050406030204" pitchFamily="18" charset="0"/>
                                              <a:ea typeface="Cambria Math" panose="02040503050406030204" pitchFamily="18" charset="0"/>
                                            </a:rPr>
                                            <m:t>𝑖</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ea typeface="Cambria Math" panose="02040503050406030204" pitchFamily="18" charset="0"/>
                                        </a:rPr>
                                        <m:t>𝑖</m:t>
                                      </m:r>
                                    </m:sub>
                                  </m:sSub>
                                </m:e>
                              </m:d>
                            </m:e>
                            <m:sup>
                              <m:r>
                                <a:rPr lang="en-US" sz="2800" i="1">
                                  <a:latin typeface="Cambria Math" panose="02040503050406030204" pitchFamily="18" charset="0"/>
                                </a:rPr>
                                <m:t>2</m:t>
                              </m:r>
                            </m:sup>
                          </m:sSup>
                        </m:e>
                      </m:nary>
                    </m:oMath>
                  </m:oMathPara>
                </a14:m>
                <a:endParaRPr lang="en-US" sz="2800" dirty="0"/>
              </a:p>
            </p:txBody>
          </p:sp>
        </mc:Choice>
        <mc:Fallback xmlns="">
          <p:sp>
            <p:nvSpPr>
              <p:cNvPr id="14" name="TextBox 13">
                <a:extLst>
                  <a:ext uri="{FF2B5EF4-FFF2-40B4-BE49-F238E27FC236}">
                    <a16:creationId xmlns:a16="http://schemas.microsoft.com/office/drawing/2014/main" id="{BE173C12-FD77-1A92-F672-DDFEAAD65249}"/>
                  </a:ext>
                </a:extLst>
              </p:cNvPr>
              <p:cNvSpPr txBox="1">
                <a:spLocks noRot="1" noChangeAspect="1" noMove="1" noResize="1" noEditPoints="1" noAdjustHandles="1" noChangeArrowheads="1" noChangeShapeType="1" noTextEdit="1"/>
              </p:cNvSpPr>
              <p:nvPr/>
            </p:nvSpPr>
            <p:spPr>
              <a:xfrm>
                <a:off x="1544024" y="387183"/>
                <a:ext cx="6094476" cy="1268552"/>
              </a:xfrm>
              <a:prstGeom prst="rect">
                <a:avLst/>
              </a:prstGeom>
              <a:blipFill>
                <a:blip r:embed="rId8"/>
                <a:stretch>
                  <a:fillRect t="-106931" b="-162376"/>
                </a:stretch>
              </a:blipFill>
            </p:spPr>
            <p:txBody>
              <a:bodyPr/>
              <a:lstStyle/>
              <a:p>
                <a:r>
                  <a:rPr lang="en-US">
                    <a:noFill/>
                  </a:rPr>
                  <a:t> </a:t>
                </a:r>
              </a:p>
            </p:txBody>
          </p:sp>
        </mc:Fallback>
      </mc:AlternateContent>
      <p:cxnSp>
        <p:nvCxnSpPr>
          <p:cNvPr id="15" name="Curved Connector 14">
            <a:extLst>
              <a:ext uri="{FF2B5EF4-FFF2-40B4-BE49-F238E27FC236}">
                <a16:creationId xmlns:a16="http://schemas.microsoft.com/office/drawing/2014/main" id="{231C5BCF-7ABE-71A2-0D14-78545A7AEBE1}"/>
              </a:ext>
            </a:extLst>
          </p:cNvPr>
          <p:cNvCxnSpPr>
            <a:cxnSpLocks/>
          </p:cNvCxnSpPr>
          <p:nvPr/>
        </p:nvCxnSpPr>
        <p:spPr>
          <a:xfrm>
            <a:off x="7420302" y="1083545"/>
            <a:ext cx="1208691" cy="1013223"/>
          </a:xfrm>
          <a:prstGeom prst="curvedConnector3">
            <a:avLst>
              <a:gd name="adj1" fmla="val 98696"/>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354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6D690D4-5C9C-6C65-C1A3-2B836EECAF48}"/>
              </a:ext>
            </a:extLst>
          </p:cNvPr>
          <p:cNvGrpSpPr/>
          <p:nvPr/>
        </p:nvGrpSpPr>
        <p:grpSpPr>
          <a:xfrm>
            <a:off x="155856" y="3046193"/>
            <a:ext cx="7234291" cy="2277776"/>
            <a:chOff x="1599319" y="1838194"/>
            <a:chExt cx="6282216" cy="227777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E37504-7DD2-2C57-ADBF-827E68B2BC0C}"/>
                    </a:ext>
                  </a:extLst>
                </p:cNvPr>
                <p:cNvSpPr txBox="1"/>
                <p:nvPr/>
              </p:nvSpPr>
              <p:spPr>
                <a:xfrm>
                  <a:off x="3915194" y="1838194"/>
                  <a:ext cx="3966341" cy="1001684"/>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den>
                        </m:f>
                      </m:oMath>
                    </m:oMathPara>
                  </a14:m>
                  <a:endParaRPr lang="en-US" sz="2800" dirty="0"/>
                </a:p>
              </p:txBody>
            </p:sp>
          </mc:Choice>
          <mc:Fallback xmlns="">
            <p:sp>
              <p:nvSpPr>
                <p:cNvPr id="5" name="TextBox 4">
                  <a:extLst>
                    <a:ext uri="{FF2B5EF4-FFF2-40B4-BE49-F238E27FC236}">
                      <a16:creationId xmlns:a16="http://schemas.microsoft.com/office/drawing/2014/main" id="{29E37504-7DD2-2C57-ADBF-827E68B2BC0C}"/>
                    </a:ext>
                  </a:extLst>
                </p:cNvPr>
                <p:cNvSpPr txBox="1">
                  <a:spLocks noRot="1" noChangeAspect="1" noMove="1" noResize="1" noEditPoints="1" noAdjustHandles="1" noChangeArrowheads="1" noChangeShapeType="1" noTextEdit="1"/>
                </p:cNvSpPr>
                <p:nvPr/>
              </p:nvSpPr>
              <p:spPr>
                <a:xfrm>
                  <a:off x="3915194" y="1838194"/>
                  <a:ext cx="3966341" cy="1001684"/>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326B89-3222-25EA-0DBD-1CF6FF89216D}"/>
                    </a:ext>
                  </a:extLst>
                </p:cNvPr>
                <p:cNvSpPr txBox="1"/>
                <p:nvPr/>
              </p:nvSpPr>
              <p:spPr>
                <a:xfrm>
                  <a:off x="3915194" y="3116979"/>
                  <a:ext cx="3966341" cy="998991"/>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𝛼</m:t>
                        </m:r>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𝐽</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1</m:t>
                                    </m:r>
                                  </m:sub>
                                </m:sSub>
                              </m:e>
                            </m:d>
                          </m:num>
                          <m:den>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den>
                        </m:f>
                      </m:oMath>
                    </m:oMathPara>
                  </a14:m>
                  <a:endParaRPr lang="en-US" sz="2800" dirty="0"/>
                </a:p>
              </p:txBody>
            </p:sp>
          </mc:Choice>
          <mc:Fallback xmlns="">
            <p:sp>
              <p:nvSpPr>
                <p:cNvPr id="6" name="TextBox 5">
                  <a:extLst>
                    <a:ext uri="{FF2B5EF4-FFF2-40B4-BE49-F238E27FC236}">
                      <a16:creationId xmlns:a16="http://schemas.microsoft.com/office/drawing/2014/main" id="{56326B89-3222-25EA-0DBD-1CF6FF89216D}"/>
                    </a:ext>
                  </a:extLst>
                </p:cNvPr>
                <p:cNvSpPr txBox="1">
                  <a:spLocks noRot="1" noChangeAspect="1" noMove="1" noResize="1" noEditPoints="1" noAdjustHandles="1" noChangeArrowheads="1" noChangeShapeType="1" noTextEdit="1"/>
                </p:cNvSpPr>
                <p:nvPr/>
              </p:nvSpPr>
              <p:spPr>
                <a:xfrm>
                  <a:off x="3915194" y="3116979"/>
                  <a:ext cx="3966341" cy="998991"/>
                </a:xfrm>
                <a:prstGeom prst="rect">
                  <a:avLst/>
                </a:prstGeom>
                <a:blipFill>
                  <a:blip r:embed="rId4"/>
                  <a:stretch>
                    <a:fillRect b="-2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61B487F-D43F-7AC0-8FFF-ADB85CCA6838}"/>
                </a:ext>
              </a:extLst>
            </p:cNvPr>
            <p:cNvSpPr txBox="1"/>
            <p:nvPr/>
          </p:nvSpPr>
          <p:spPr>
            <a:xfrm>
              <a:off x="1599319" y="2795367"/>
              <a:ext cx="2497112" cy="492443"/>
            </a:xfrm>
            <a:prstGeom prst="rect">
              <a:avLst/>
            </a:prstGeom>
            <a:noFill/>
          </p:spPr>
          <p:txBody>
            <a:bodyPr wrap="square" rtlCol="0">
              <a:spAutoFit/>
            </a:bodyPr>
            <a:lstStyle/>
            <a:p>
              <a:r>
                <a:rPr lang="en-US" sz="2600" dirty="0"/>
                <a:t>Gradient Descent:</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F20ED8-C984-6DBC-2A83-751CE5350C3F}"/>
                  </a:ext>
                </a:extLst>
              </p:cNvPr>
              <p:cNvSpPr txBox="1"/>
              <p:nvPr/>
            </p:nvSpPr>
            <p:spPr>
              <a:xfrm>
                <a:off x="1593631" y="2075163"/>
                <a:ext cx="2987091" cy="492443"/>
              </a:xfrm>
              <a:prstGeom prst="rect">
                <a:avLst/>
              </a:prstGeom>
              <a:noFill/>
              <a:ln w="38100">
                <a:solidFill>
                  <a:schemeClr val="accent6">
                    <a:lumMod val="75000"/>
                  </a:schemeClr>
                </a:solidFill>
              </a:ln>
            </p:spPr>
            <p:txBody>
              <a:bodyPr wrap="square" rtlCol="0">
                <a:spAutoFit/>
              </a:bodyPr>
              <a:lstStyle/>
              <a:p>
                <a:r>
                  <a:rPr lang="en-US" sz="2600" dirty="0"/>
                  <a:t>The Learning Rate, </a:t>
                </a:r>
                <a14:m>
                  <m:oMath xmlns:m="http://schemas.openxmlformats.org/officeDocument/2006/math">
                    <m:r>
                      <a:rPr lang="en-US" sz="2600" i="1" smtClean="0">
                        <a:latin typeface="Cambria Math" panose="02040503050406030204" pitchFamily="18" charset="0"/>
                        <a:ea typeface="Cambria Math" panose="02040503050406030204" pitchFamily="18" charset="0"/>
                      </a:rPr>
                      <m:t>𝛼</m:t>
                    </m:r>
                  </m:oMath>
                </a14:m>
                <a:endParaRPr lang="en-US" sz="2600" dirty="0"/>
              </a:p>
            </p:txBody>
          </p:sp>
        </mc:Choice>
        <mc:Fallback xmlns="">
          <p:sp>
            <p:nvSpPr>
              <p:cNvPr id="8" name="TextBox 7">
                <a:extLst>
                  <a:ext uri="{FF2B5EF4-FFF2-40B4-BE49-F238E27FC236}">
                    <a16:creationId xmlns:a16="http://schemas.microsoft.com/office/drawing/2014/main" id="{F4F20ED8-C984-6DBC-2A83-751CE5350C3F}"/>
                  </a:ext>
                </a:extLst>
              </p:cNvPr>
              <p:cNvSpPr txBox="1">
                <a:spLocks noRot="1" noChangeAspect="1" noMove="1" noResize="1" noEditPoints="1" noAdjustHandles="1" noChangeArrowheads="1" noChangeShapeType="1" noTextEdit="1"/>
              </p:cNvSpPr>
              <p:nvPr/>
            </p:nvSpPr>
            <p:spPr>
              <a:xfrm>
                <a:off x="1593631" y="2075163"/>
                <a:ext cx="2987091" cy="492443"/>
              </a:xfrm>
              <a:prstGeom prst="rect">
                <a:avLst/>
              </a:prstGeom>
              <a:blipFill>
                <a:blip r:embed="rId5"/>
                <a:stretch>
                  <a:fillRect l="-2510" t="-6977" b="-23256"/>
                </a:stretch>
              </a:blipFill>
              <a:ln w="38100">
                <a:solidFill>
                  <a:schemeClr val="accent6">
                    <a:lumMod val="75000"/>
                  </a:schemeClr>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3B547B1-0CEA-64F9-0155-ED13BBE35263}"/>
              </a:ext>
            </a:extLst>
          </p:cNvPr>
          <p:cNvCxnSpPr/>
          <p:nvPr/>
        </p:nvCxnSpPr>
        <p:spPr>
          <a:xfrm>
            <a:off x="4333834" y="2567606"/>
            <a:ext cx="713232" cy="90424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AA24BC-824F-E36F-B22B-79077B2BC88B}"/>
              </a:ext>
            </a:extLst>
          </p:cNvPr>
          <p:cNvCxnSpPr>
            <a:cxnSpLocks/>
          </p:cNvCxnSpPr>
          <p:nvPr/>
        </p:nvCxnSpPr>
        <p:spPr>
          <a:xfrm>
            <a:off x="4333834" y="2567606"/>
            <a:ext cx="772591" cy="215697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8548EF-2C24-37A3-762B-32B135DE18AB}"/>
              </a:ext>
            </a:extLst>
          </p:cNvPr>
          <p:cNvSpPr txBox="1"/>
          <p:nvPr/>
        </p:nvSpPr>
        <p:spPr>
          <a:xfrm>
            <a:off x="7075932" y="3586212"/>
            <a:ext cx="5116068" cy="923330"/>
          </a:xfrm>
          <a:prstGeom prst="rect">
            <a:avLst/>
          </a:prstGeom>
          <a:noFill/>
        </p:spPr>
        <p:txBody>
          <a:bodyPr wrap="square">
            <a:spAutoFit/>
          </a:bodyPr>
          <a:lstStyle/>
          <a:p>
            <a:r>
              <a:rPr lang="en-PH" sz="1800" b="0" i="0" u="none" strike="noStrike" dirty="0">
                <a:solidFill>
                  <a:srgbClr val="008013"/>
                </a:solidFill>
                <a:effectLst/>
                <a:latin typeface="Menlo" panose="020B0609030804020204" pitchFamily="49" charset="0"/>
              </a:rPr>
              <a:t>% Get new values of the parameters</a:t>
            </a:r>
            <a:endParaRPr lang="en-PH" sz="1800" b="0" i="0" dirty="0">
              <a:solidFill>
                <a:srgbClr val="212121"/>
              </a:solidFill>
              <a:effectLst/>
              <a:latin typeface="Menlo" panose="020B0609030804020204" pitchFamily="49" charset="0"/>
            </a:endParaRPr>
          </a:p>
          <a:p>
            <a:r>
              <a:rPr lang="en-PH" sz="1800" b="0" i="0" dirty="0">
                <a:solidFill>
                  <a:srgbClr val="212121"/>
                </a:solidFill>
                <a:effectLst/>
                <a:latin typeface="Menlo" panose="020B0609030804020204" pitchFamily="49" charset="0"/>
              </a:rPr>
              <a:t>t0(i+1) = t0(</a:t>
            </a:r>
            <a:r>
              <a:rPr lang="en-PH" sz="1800" b="0" i="0" dirty="0" err="1">
                <a:solidFill>
                  <a:srgbClr val="212121"/>
                </a:solidFill>
                <a:effectLst/>
                <a:latin typeface="Menlo" panose="020B0609030804020204" pitchFamily="49" charset="0"/>
              </a:rPr>
              <a:t>i</a:t>
            </a:r>
            <a:r>
              <a:rPr lang="en-PH" sz="1800" b="0" i="0" dirty="0">
                <a:solidFill>
                  <a:srgbClr val="212121"/>
                </a:solidFill>
                <a:effectLst/>
                <a:latin typeface="Menlo" panose="020B0609030804020204" pitchFamily="49" charset="0"/>
              </a:rPr>
              <a:t>) - a*gradJcost0(</a:t>
            </a:r>
            <a:r>
              <a:rPr lang="en-PH" sz="1800" b="0" i="0" dirty="0" err="1">
                <a:solidFill>
                  <a:srgbClr val="212121"/>
                </a:solidFill>
                <a:effectLst/>
                <a:latin typeface="Menlo" panose="020B0609030804020204" pitchFamily="49" charset="0"/>
              </a:rPr>
              <a:t>i</a:t>
            </a:r>
            <a:r>
              <a:rPr lang="en-PH" sz="1800" b="0" i="0" dirty="0">
                <a:solidFill>
                  <a:srgbClr val="212121"/>
                </a:solidFill>
                <a:effectLst/>
                <a:latin typeface="Menlo" panose="020B0609030804020204" pitchFamily="49" charset="0"/>
              </a:rPr>
              <a:t>);</a:t>
            </a:r>
          </a:p>
          <a:p>
            <a:r>
              <a:rPr lang="en-PH" sz="1800" b="0" i="0" dirty="0">
                <a:solidFill>
                  <a:srgbClr val="212121"/>
                </a:solidFill>
                <a:effectLst/>
                <a:latin typeface="Menlo" panose="020B0609030804020204" pitchFamily="49" charset="0"/>
              </a:rPr>
              <a:t>t1(i+1) = t1(</a:t>
            </a:r>
            <a:r>
              <a:rPr lang="en-PH" sz="1800" b="0" i="0" dirty="0" err="1">
                <a:solidFill>
                  <a:srgbClr val="212121"/>
                </a:solidFill>
                <a:effectLst/>
                <a:latin typeface="Menlo" panose="020B0609030804020204" pitchFamily="49" charset="0"/>
              </a:rPr>
              <a:t>i</a:t>
            </a:r>
            <a:r>
              <a:rPr lang="en-PH" sz="1800" b="0" i="0" dirty="0">
                <a:solidFill>
                  <a:srgbClr val="212121"/>
                </a:solidFill>
                <a:effectLst/>
                <a:latin typeface="Menlo" panose="020B0609030804020204" pitchFamily="49" charset="0"/>
              </a:rPr>
              <a:t>) - a*gradJcost1(</a:t>
            </a:r>
            <a:r>
              <a:rPr lang="en-PH" sz="1800" b="0" i="0" dirty="0" err="1">
                <a:solidFill>
                  <a:srgbClr val="212121"/>
                </a:solidFill>
                <a:effectLst/>
                <a:latin typeface="Menlo" panose="020B0609030804020204" pitchFamily="49" charset="0"/>
              </a:rPr>
              <a:t>i</a:t>
            </a:r>
            <a:r>
              <a:rPr lang="en-PH" sz="1800" b="0" i="0" dirty="0">
                <a:solidFill>
                  <a:srgbClr val="212121"/>
                </a:solidFill>
                <a:effectLst/>
                <a:latin typeface="Menlo" panose="020B0609030804020204" pitchFamily="49"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785151-6146-AFE4-EFF1-31726E362415}"/>
                  </a:ext>
                </a:extLst>
              </p:cNvPr>
              <p:cNvSpPr txBox="1"/>
              <p:nvPr/>
            </p:nvSpPr>
            <p:spPr>
              <a:xfrm>
                <a:off x="513208" y="506293"/>
                <a:ext cx="11006130" cy="1200329"/>
              </a:xfrm>
              <a:prstGeom prst="rect">
                <a:avLst/>
              </a:prstGeom>
              <a:noFill/>
            </p:spPr>
            <p:txBody>
              <a:bodyPr wrap="square">
                <a:spAutoFit/>
              </a:bodyPr>
              <a:lstStyle/>
              <a:p>
                <a:r>
                  <a:rPr lang="en-US" dirty="0"/>
                  <a:t>Now, I’d like to point out to you another parameter of importance that is present in these gradient descent equations. You may have noticed that there’s a parameter,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which is a coefficient</a:t>
                </a:r>
                <a:r>
                  <a:rPr lang="en-US" baseline="0" dirty="0"/>
                  <a:t> of the gradient. This parameter is called the learning rate and is quite significant in terms of how fast or slow we want our machine to learn. It’s best to understand what this parameter does with a visual demonstration. </a:t>
                </a:r>
              </a:p>
            </p:txBody>
          </p:sp>
        </mc:Choice>
        <mc:Fallback xmlns="">
          <p:sp>
            <p:nvSpPr>
              <p:cNvPr id="9" name="TextBox 8">
                <a:extLst>
                  <a:ext uri="{FF2B5EF4-FFF2-40B4-BE49-F238E27FC236}">
                    <a16:creationId xmlns:a16="http://schemas.microsoft.com/office/drawing/2014/main" id="{C7785151-6146-AFE4-EFF1-31726E362415}"/>
                  </a:ext>
                </a:extLst>
              </p:cNvPr>
              <p:cNvSpPr txBox="1">
                <a:spLocks noRot="1" noChangeAspect="1" noMove="1" noResize="1" noEditPoints="1" noAdjustHandles="1" noChangeArrowheads="1" noChangeShapeType="1" noTextEdit="1"/>
              </p:cNvSpPr>
              <p:nvPr/>
            </p:nvSpPr>
            <p:spPr>
              <a:xfrm>
                <a:off x="513208" y="506293"/>
                <a:ext cx="11006130" cy="1200329"/>
              </a:xfrm>
              <a:prstGeom prst="rect">
                <a:avLst/>
              </a:prstGeom>
              <a:blipFill>
                <a:blip r:embed="rId6"/>
                <a:stretch>
                  <a:fillRect l="-461" t="-2083" r="-576" b="-7292"/>
                </a:stretch>
              </a:blipFill>
            </p:spPr>
            <p:txBody>
              <a:bodyPr/>
              <a:lstStyle/>
              <a:p>
                <a:r>
                  <a:rPr lang="en-US">
                    <a:noFill/>
                  </a:rPr>
                  <a:t> </a:t>
                </a:r>
              </a:p>
            </p:txBody>
          </p:sp>
        </mc:Fallback>
      </mc:AlternateContent>
    </p:spTree>
    <p:extLst>
      <p:ext uri="{BB962C8B-B14F-4D97-AF65-F5344CB8AC3E}">
        <p14:creationId xmlns:p14="http://schemas.microsoft.com/office/powerpoint/2010/main" val="3286266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dientDescent_alpha0_2.mp4">
            <a:hlinkClick r:id="" action="ppaction://media"/>
            <a:extLst>
              <a:ext uri="{FF2B5EF4-FFF2-40B4-BE49-F238E27FC236}">
                <a16:creationId xmlns:a16="http://schemas.microsoft.com/office/drawing/2014/main" id="{2A3C6A4F-2017-1518-DA10-C4EFDCE4B3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8303" y="0"/>
            <a:ext cx="9144000" cy="6858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17FD77-89AC-450F-77B4-3A3D99FC5006}"/>
                  </a:ext>
                </a:extLst>
              </p:cNvPr>
              <p:cNvSpPr txBox="1"/>
              <p:nvPr/>
            </p:nvSpPr>
            <p:spPr>
              <a:xfrm>
                <a:off x="126124" y="197346"/>
                <a:ext cx="3436882" cy="6463308"/>
              </a:xfrm>
              <a:prstGeom prst="rect">
                <a:avLst/>
              </a:prstGeom>
              <a:noFill/>
            </p:spPr>
            <p:txBody>
              <a:bodyPr wrap="square">
                <a:spAutoFit/>
              </a:bodyPr>
              <a:lstStyle/>
              <a:p>
                <a:r>
                  <a:rPr lang="en-US" dirty="0"/>
                  <a:t>T</a:t>
                </a:r>
                <a:r>
                  <a:rPr lang="en-US" baseline="0" dirty="0"/>
                  <a:t>he learning rate was set to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=0.2</m:t>
                    </m:r>
                  </m:oMath>
                </a14:m>
                <a:endParaRPr lang="en-US" dirty="0"/>
              </a:p>
              <a:p>
                <a:endParaRPr lang="en-US" dirty="0"/>
              </a:p>
              <a:p>
                <a:r>
                  <a:rPr lang="en-US" dirty="0"/>
                  <a:t>First,</a:t>
                </a:r>
                <a:r>
                  <a:rPr lang="en-US" baseline="0" dirty="0"/>
                  <a:t> w</a:t>
                </a:r>
                <a:r>
                  <a:rPr lang="en-US" dirty="0"/>
                  <a:t>e choose initial values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a14:m>
                <a:r>
                  <a:rPr lang="en-US" dirty="0"/>
                  <a:t>.</a:t>
                </a:r>
                <a:r>
                  <a:rPr lang="en-US" baseline="0" dirty="0"/>
                  <a:t> In this example, I used initial values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=−2</m:t>
                    </m:r>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=0</m:t>
                    </m:r>
                  </m:oMath>
                </a14:m>
                <a:r>
                  <a:rPr lang="en-US" dirty="0"/>
                  <a:t>, all the way up from the corner of the cost</a:t>
                </a:r>
                <a:r>
                  <a:rPr lang="en-US" baseline="0" dirty="0"/>
                  <a:t> function plot</a:t>
                </a:r>
                <a:r>
                  <a:rPr lang="en-US" dirty="0"/>
                  <a:t>, just to clearly</a:t>
                </a:r>
                <a:r>
                  <a:rPr lang="en-US" baseline="0" dirty="0"/>
                  <a:t> see how the parameters change values as it goes down to the minimum value. Taking a look at the data set and the hypothesis,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=−2</m:t>
                    </m:r>
                  </m:oMath>
                </a14:m>
                <a:r>
                  <a:rPr lang="en-US"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=0</m:t>
                    </m:r>
                  </m:oMath>
                </a14:m>
                <a:r>
                  <a:rPr lang="en-US" baseline="0" dirty="0"/>
                  <a:t> means that the slope is zero and the y-intercept is -2, which is what we see in the graph. </a:t>
                </a:r>
              </a:p>
              <a:p>
                <a:endParaRPr lang="en-US" baseline="0" dirty="0"/>
              </a:p>
              <a:p>
                <a:r>
                  <a:rPr lang="en-US" baseline="0" dirty="0"/>
                  <a:t>When we run the program, we see that the parameter values descends toward the minimum, while at the same time, the hypothesis also begins to approach the data set. </a:t>
                </a:r>
              </a:p>
            </p:txBody>
          </p:sp>
        </mc:Choice>
        <mc:Fallback xmlns="">
          <p:sp>
            <p:nvSpPr>
              <p:cNvPr id="3" name="TextBox 2">
                <a:extLst>
                  <a:ext uri="{FF2B5EF4-FFF2-40B4-BE49-F238E27FC236}">
                    <a16:creationId xmlns:a16="http://schemas.microsoft.com/office/drawing/2014/main" id="{BA17FD77-89AC-450F-77B4-3A3D99FC5006}"/>
                  </a:ext>
                </a:extLst>
              </p:cNvPr>
              <p:cNvSpPr txBox="1">
                <a:spLocks noRot="1" noChangeAspect="1" noMove="1" noResize="1" noEditPoints="1" noAdjustHandles="1" noChangeArrowheads="1" noChangeShapeType="1" noTextEdit="1"/>
              </p:cNvSpPr>
              <p:nvPr/>
            </p:nvSpPr>
            <p:spPr>
              <a:xfrm>
                <a:off x="126124" y="197346"/>
                <a:ext cx="3436882" cy="6463308"/>
              </a:xfrm>
              <a:prstGeom prst="rect">
                <a:avLst/>
              </a:prstGeom>
              <a:blipFill>
                <a:blip r:embed="rId6"/>
                <a:stretch>
                  <a:fillRect l="-1845" t="-392" r="-2214" b="-588"/>
                </a:stretch>
              </a:blipFill>
            </p:spPr>
            <p:txBody>
              <a:bodyPr/>
              <a:lstStyle/>
              <a:p>
                <a:r>
                  <a:rPr lang="en-US">
                    <a:noFill/>
                  </a:rPr>
                  <a:t> </a:t>
                </a:r>
              </a:p>
            </p:txBody>
          </p:sp>
        </mc:Fallback>
      </mc:AlternateContent>
    </p:spTree>
    <p:extLst>
      <p:ext uri="{BB962C8B-B14F-4D97-AF65-F5344CB8AC3E}">
        <p14:creationId xmlns:p14="http://schemas.microsoft.com/office/powerpoint/2010/main" val="14591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dientDescent_alpha0_1.mp4">
            <a:hlinkClick r:id="" action="ppaction://media"/>
            <a:extLst>
              <a:ext uri="{FF2B5EF4-FFF2-40B4-BE49-F238E27FC236}">
                <a16:creationId xmlns:a16="http://schemas.microsoft.com/office/drawing/2014/main" id="{D0A37F58-B829-7DEF-962E-BE05B58FE1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0"/>
            <a:ext cx="9144000" cy="685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3182BC-43E4-869E-96BD-A725ED283BAA}"/>
                  </a:ext>
                </a:extLst>
              </p:cNvPr>
              <p:cNvSpPr txBox="1"/>
              <p:nvPr/>
            </p:nvSpPr>
            <p:spPr>
              <a:xfrm>
                <a:off x="346843" y="289679"/>
                <a:ext cx="3142592" cy="3139321"/>
              </a:xfrm>
              <a:prstGeom prst="rect">
                <a:avLst/>
              </a:prstGeom>
              <a:noFill/>
            </p:spPr>
            <p:txBody>
              <a:bodyPr wrap="square">
                <a:spAutoFit/>
              </a:bodyPr>
              <a:lstStyle/>
              <a:p>
                <a:r>
                  <a:rPr lang="en-US" dirty="0"/>
                  <a:t>Here we set the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=0.1</m:t>
                    </m:r>
                  </m:oMath>
                </a14:m>
                <a:r>
                  <a:rPr lang="en-US" dirty="0"/>
                  <a:t>. With the value</a:t>
                </a:r>
                <a:r>
                  <a:rPr lang="en-US" baseline="0" dirty="0"/>
                  <a:t> for the learning rate, we see that from the first iteration to the second iteration, the parameter values goes immediately near the optimum values. As the iteration proceeds, it slowly comes closer and closer to the optimum value. Let’s decrease the learning rate by half.</a:t>
                </a:r>
                <a:endParaRPr lang="en-US" dirty="0"/>
              </a:p>
            </p:txBody>
          </p:sp>
        </mc:Choice>
        <mc:Fallback xmlns="">
          <p:sp>
            <p:nvSpPr>
              <p:cNvPr id="4" name="TextBox 3">
                <a:extLst>
                  <a:ext uri="{FF2B5EF4-FFF2-40B4-BE49-F238E27FC236}">
                    <a16:creationId xmlns:a16="http://schemas.microsoft.com/office/drawing/2014/main" id="{223182BC-43E4-869E-96BD-A725ED283BAA}"/>
                  </a:ext>
                </a:extLst>
              </p:cNvPr>
              <p:cNvSpPr txBox="1">
                <a:spLocks noRot="1" noChangeAspect="1" noMove="1" noResize="1" noEditPoints="1" noAdjustHandles="1" noChangeArrowheads="1" noChangeShapeType="1" noTextEdit="1"/>
              </p:cNvSpPr>
              <p:nvPr/>
            </p:nvSpPr>
            <p:spPr>
              <a:xfrm>
                <a:off x="346843" y="289679"/>
                <a:ext cx="3142592" cy="3139321"/>
              </a:xfrm>
              <a:prstGeom prst="rect">
                <a:avLst/>
              </a:prstGeom>
              <a:blipFill>
                <a:blip r:embed="rId6"/>
                <a:stretch>
                  <a:fillRect l="-1613" t="-1210" r="-1210" b="-2016"/>
                </a:stretch>
              </a:blipFill>
            </p:spPr>
            <p:txBody>
              <a:bodyPr/>
              <a:lstStyle/>
              <a:p>
                <a:r>
                  <a:rPr lang="en-US">
                    <a:noFill/>
                  </a:rPr>
                  <a:t> </a:t>
                </a:r>
              </a:p>
            </p:txBody>
          </p:sp>
        </mc:Fallback>
      </mc:AlternateContent>
    </p:spTree>
    <p:extLst>
      <p:ext uri="{BB962C8B-B14F-4D97-AF65-F5344CB8AC3E}">
        <p14:creationId xmlns:p14="http://schemas.microsoft.com/office/powerpoint/2010/main" val="353271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dientDescent_alpha0_05.mp4">
            <a:hlinkClick r:id="" action="ppaction://media"/>
            <a:extLst>
              <a:ext uri="{FF2B5EF4-FFF2-40B4-BE49-F238E27FC236}">
                <a16:creationId xmlns:a16="http://schemas.microsoft.com/office/drawing/2014/main" id="{0EACACAF-96D2-7ACD-9960-5D2ECD22B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0"/>
            <a:ext cx="9144000" cy="6858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6776D0-D876-18F3-A631-6BAC59531D1D}"/>
                  </a:ext>
                </a:extLst>
              </p:cNvPr>
              <p:cNvSpPr txBox="1"/>
              <p:nvPr/>
            </p:nvSpPr>
            <p:spPr>
              <a:xfrm>
                <a:off x="304800" y="385942"/>
                <a:ext cx="3100552" cy="2585323"/>
              </a:xfrm>
              <a:prstGeom prst="rect">
                <a:avLst/>
              </a:prstGeom>
              <a:noFill/>
            </p:spPr>
            <p:txBody>
              <a:bodyPr wrap="square">
                <a:spAutoFit/>
              </a:bodyPr>
              <a:lstStyle/>
              <a:p>
                <a:r>
                  <a:rPr lang="en-US" dirty="0"/>
                  <a:t>Here we set the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a14:m>
                <a:r>
                  <a:rPr lang="en-US" dirty="0"/>
                  <a:t>. We see that the parameter values also</a:t>
                </a:r>
                <a:r>
                  <a:rPr lang="en-US" baseline="0" dirty="0"/>
                  <a:t> makes a big jump but not as big as the when the learning rate was twice as much. It approaches the optimum value slower. Let’s decrease the learning rate even more.</a:t>
                </a:r>
                <a:endParaRPr lang="en-US" dirty="0"/>
              </a:p>
            </p:txBody>
          </p:sp>
        </mc:Choice>
        <mc:Fallback xmlns="">
          <p:sp>
            <p:nvSpPr>
              <p:cNvPr id="3" name="TextBox 2">
                <a:extLst>
                  <a:ext uri="{FF2B5EF4-FFF2-40B4-BE49-F238E27FC236}">
                    <a16:creationId xmlns:a16="http://schemas.microsoft.com/office/drawing/2014/main" id="{696776D0-D876-18F3-A631-6BAC59531D1D}"/>
                  </a:ext>
                </a:extLst>
              </p:cNvPr>
              <p:cNvSpPr txBox="1">
                <a:spLocks noRot="1" noChangeAspect="1" noMove="1" noResize="1" noEditPoints="1" noAdjustHandles="1" noChangeArrowheads="1" noChangeShapeType="1" noTextEdit="1"/>
              </p:cNvSpPr>
              <p:nvPr/>
            </p:nvSpPr>
            <p:spPr>
              <a:xfrm>
                <a:off x="304800" y="385942"/>
                <a:ext cx="3100552" cy="2585323"/>
              </a:xfrm>
              <a:prstGeom prst="rect">
                <a:avLst/>
              </a:prstGeom>
              <a:blipFill>
                <a:blip r:embed="rId6"/>
                <a:stretch>
                  <a:fillRect l="-1633" t="-980" r="-2857" b="-3431"/>
                </a:stretch>
              </a:blipFill>
            </p:spPr>
            <p:txBody>
              <a:bodyPr/>
              <a:lstStyle/>
              <a:p>
                <a:r>
                  <a:rPr lang="en-US">
                    <a:noFill/>
                  </a:rPr>
                  <a:t> </a:t>
                </a:r>
              </a:p>
            </p:txBody>
          </p:sp>
        </mc:Fallback>
      </mc:AlternateContent>
    </p:spTree>
    <p:extLst>
      <p:ext uri="{BB962C8B-B14F-4D97-AF65-F5344CB8AC3E}">
        <p14:creationId xmlns:p14="http://schemas.microsoft.com/office/powerpoint/2010/main" val="138237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dientDescent_alpha0_01.mp4">
            <a:hlinkClick r:id="" action="ppaction://media"/>
            <a:extLst>
              <a:ext uri="{FF2B5EF4-FFF2-40B4-BE49-F238E27FC236}">
                <a16:creationId xmlns:a16="http://schemas.microsoft.com/office/drawing/2014/main" id="{5535104F-4807-54E8-3E74-0CE91AFB94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1572" y="0"/>
            <a:ext cx="9144000" cy="685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043362-310D-4D55-453A-74D59DE6EA51}"/>
                  </a:ext>
                </a:extLst>
              </p:cNvPr>
              <p:cNvSpPr txBox="1"/>
              <p:nvPr/>
            </p:nvSpPr>
            <p:spPr>
              <a:xfrm>
                <a:off x="412531" y="347631"/>
                <a:ext cx="3213538" cy="1477328"/>
              </a:xfrm>
              <a:prstGeom prst="rect">
                <a:avLst/>
              </a:prstGeom>
              <a:noFill/>
            </p:spPr>
            <p:txBody>
              <a:bodyPr wrap="square">
                <a:spAutoFit/>
              </a:bodyPr>
              <a:lstStyle/>
              <a:p>
                <a:r>
                  <a:rPr lang="en-US" dirty="0"/>
                  <a:t>Here we set the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=0.01</m:t>
                    </m:r>
                  </m:oMath>
                </a14:m>
                <a:r>
                  <a:rPr lang="en-US" dirty="0"/>
                  <a:t>. We can see that</a:t>
                </a:r>
                <a:r>
                  <a:rPr lang="en-US" baseline="0" dirty="0"/>
                  <a:t> the descent is even slower when we decreased the learning rate further. </a:t>
                </a:r>
                <a:endParaRPr lang="en-US" dirty="0"/>
              </a:p>
            </p:txBody>
          </p:sp>
        </mc:Choice>
        <mc:Fallback xmlns="">
          <p:sp>
            <p:nvSpPr>
              <p:cNvPr id="4" name="TextBox 3">
                <a:extLst>
                  <a:ext uri="{FF2B5EF4-FFF2-40B4-BE49-F238E27FC236}">
                    <a16:creationId xmlns:a16="http://schemas.microsoft.com/office/drawing/2014/main" id="{4F043362-310D-4D55-453A-74D59DE6EA51}"/>
                  </a:ext>
                </a:extLst>
              </p:cNvPr>
              <p:cNvSpPr txBox="1">
                <a:spLocks noRot="1" noChangeAspect="1" noMove="1" noResize="1" noEditPoints="1" noAdjustHandles="1" noChangeArrowheads="1" noChangeShapeType="1" noTextEdit="1"/>
              </p:cNvSpPr>
              <p:nvPr/>
            </p:nvSpPr>
            <p:spPr>
              <a:xfrm>
                <a:off x="412531" y="347631"/>
                <a:ext cx="3213538" cy="1477328"/>
              </a:xfrm>
              <a:prstGeom prst="rect">
                <a:avLst/>
              </a:prstGeom>
              <a:blipFill>
                <a:blip r:embed="rId6"/>
                <a:stretch>
                  <a:fillRect l="-1575" t="-1709" r="-1969" b="-5983"/>
                </a:stretch>
              </a:blipFill>
            </p:spPr>
            <p:txBody>
              <a:bodyPr/>
              <a:lstStyle/>
              <a:p>
                <a:r>
                  <a:rPr lang="en-US">
                    <a:noFill/>
                  </a:rPr>
                  <a:t> </a:t>
                </a:r>
              </a:p>
            </p:txBody>
          </p:sp>
        </mc:Fallback>
      </mc:AlternateContent>
    </p:spTree>
    <p:extLst>
      <p:ext uri="{BB962C8B-B14F-4D97-AF65-F5344CB8AC3E}">
        <p14:creationId xmlns:p14="http://schemas.microsoft.com/office/powerpoint/2010/main" val="263916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dientDescent_alpha0_5.mp4">
            <a:hlinkClick r:id="" action="ppaction://media"/>
            <a:extLst>
              <a:ext uri="{FF2B5EF4-FFF2-40B4-BE49-F238E27FC236}">
                <a16:creationId xmlns:a16="http://schemas.microsoft.com/office/drawing/2014/main" id="{310A8AA5-A5CA-5EF7-1C70-F2C7EA96B5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0"/>
            <a:ext cx="9144000" cy="685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BA14367-DA53-00C9-AA3D-C6EE1E60F4F6}"/>
                  </a:ext>
                </a:extLst>
              </p:cNvPr>
              <p:cNvSpPr txBox="1"/>
              <p:nvPr/>
            </p:nvSpPr>
            <p:spPr>
              <a:xfrm>
                <a:off x="320565" y="375759"/>
                <a:ext cx="3168869" cy="2311402"/>
              </a:xfrm>
              <a:prstGeom prst="rect">
                <a:avLst/>
              </a:prstGeom>
              <a:noFill/>
            </p:spPr>
            <p:txBody>
              <a:bodyPr wrap="square">
                <a:spAutoFit/>
              </a:bodyPr>
              <a:lstStyle/>
              <a:p>
                <a:r>
                  <a:rPr lang="en-US" baseline="0" dirty="0"/>
                  <a:t>Let’s take one more look when the learning rate is increased to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=0.5</m:t>
                    </m:r>
                  </m:oMath>
                </a14:m>
                <a:r>
                  <a:rPr lang="en-US" dirty="0"/>
                  <a:t>. Now, it becomes</a:t>
                </a:r>
                <a:r>
                  <a:rPr lang="en-US" baseline="0" dirty="0"/>
                  <a:t> even more erratic and diverges as you can see from the large values of the cost function going all the way up to values of </a:t>
                </a:r>
                <a14:m>
                  <m:oMath xmlns:m="http://schemas.openxmlformats.org/officeDocument/2006/math">
                    <m:sSup>
                      <m:sSupPr>
                        <m:ctrlPr>
                          <a:rPr lang="en-US" i="1" baseline="0" smtClean="0">
                            <a:latin typeface="Cambria Math" panose="02040503050406030204" pitchFamily="18" charset="0"/>
                          </a:rPr>
                        </m:ctrlPr>
                      </m:sSupPr>
                      <m:e>
                        <m:r>
                          <a:rPr lang="en-US" b="0" i="1" baseline="0" smtClean="0">
                            <a:latin typeface="Cambria Math" panose="02040503050406030204" pitchFamily="18" charset="0"/>
                          </a:rPr>
                          <m:t>10</m:t>
                        </m:r>
                      </m:e>
                      <m:sup>
                        <m:r>
                          <a:rPr lang="en-US" b="0" i="1" baseline="0" smtClean="0">
                            <a:latin typeface="Cambria Math" panose="02040503050406030204" pitchFamily="18" charset="0"/>
                          </a:rPr>
                          <m:t>55</m:t>
                        </m:r>
                      </m:sup>
                    </m:sSup>
                  </m:oMath>
                </a14:m>
                <a:r>
                  <a:rPr lang="en-US" dirty="0"/>
                  <a:t>! </a:t>
                </a:r>
              </a:p>
            </p:txBody>
          </p:sp>
        </mc:Choice>
        <mc:Fallback xmlns="">
          <p:sp>
            <p:nvSpPr>
              <p:cNvPr id="4" name="TextBox 3">
                <a:extLst>
                  <a:ext uri="{FF2B5EF4-FFF2-40B4-BE49-F238E27FC236}">
                    <a16:creationId xmlns:a16="http://schemas.microsoft.com/office/drawing/2014/main" id="{7BA14367-DA53-00C9-AA3D-C6EE1E60F4F6}"/>
                  </a:ext>
                </a:extLst>
              </p:cNvPr>
              <p:cNvSpPr txBox="1">
                <a:spLocks noRot="1" noChangeAspect="1" noMove="1" noResize="1" noEditPoints="1" noAdjustHandles="1" noChangeArrowheads="1" noChangeShapeType="1" noTextEdit="1"/>
              </p:cNvSpPr>
              <p:nvPr/>
            </p:nvSpPr>
            <p:spPr>
              <a:xfrm>
                <a:off x="320565" y="375759"/>
                <a:ext cx="3168869" cy="2311402"/>
              </a:xfrm>
              <a:prstGeom prst="rect">
                <a:avLst/>
              </a:prstGeom>
              <a:blipFill>
                <a:blip r:embed="rId6"/>
                <a:stretch>
                  <a:fillRect l="-1600" t="-1093" r="-3200" b="-3279"/>
                </a:stretch>
              </a:blipFill>
            </p:spPr>
            <p:txBody>
              <a:bodyPr/>
              <a:lstStyle/>
              <a:p>
                <a:r>
                  <a:rPr lang="en-US">
                    <a:noFill/>
                  </a:rPr>
                  <a:t> </a:t>
                </a:r>
              </a:p>
            </p:txBody>
          </p:sp>
        </mc:Fallback>
      </mc:AlternateContent>
    </p:spTree>
    <p:extLst>
      <p:ext uri="{BB962C8B-B14F-4D97-AF65-F5344CB8AC3E}">
        <p14:creationId xmlns:p14="http://schemas.microsoft.com/office/powerpoint/2010/main" val="27487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C44CCF-14B9-82A1-1AC5-A8B1BED6AC11}"/>
              </a:ext>
            </a:extLst>
          </p:cNvPr>
          <p:cNvSpPr txBox="1"/>
          <p:nvPr/>
        </p:nvSpPr>
        <p:spPr>
          <a:xfrm>
            <a:off x="0" y="6454714"/>
            <a:ext cx="4204854" cy="246221"/>
          </a:xfrm>
          <a:prstGeom prst="rect">
            <a:avLst/>
          </a:prstGeom>
          <a:noFill/>
        </p:spPr>
        <p:txBody>
          <a:bodyPr wrap="square">
            <a:spAutoFit/>
          </a:bodyPr>
          <a:lstStyle/>
          <a:p>
            <a:r>
              <a:rPr lang="en-US" sz="1000" dirty="0"/>
              <a:t>https://</a:t>
            </a:r>
            <a:r>
              <a:rPr lang="en-US" sz="1000" dirty="0" err="1"/>
              <a:t>www.mathworks.com</a:t>
            </a:r>
            <a:r>
              <a:rPr lang="en-US" sz="1000" dirty="0"/>
              <a:t>/solutions/machine-</a:t>
            </a:r>
            <a:r>
              <a:rPr lang="en-US" sz="1000" dirty="0" err="1"/>
              <a:t>learning.html</a:t>
            </a:r>
            <a:endParaRPr lang="en-US" sz="1000" dirty="0"/>
          </a:p>
        </p:txBody>
      </p:sp>
      <p:pic>
        <p:nvPicPr>
          <p:cNvPr id="8" name="Graphic 7">
            <a:extLst>
              <a:ext uri="{FF2B5EF4-FFF2-40B4-BE49-F238E27FC236}">
                <a16:creationId xmlns:a16="http://schemas.microsoft.com/office/drawing/2014/main" id="{1A49B9F6-DF4F-760F-B073-005D2D57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877" y="532094"/>
            <a:ext cx="3639778" cy="5496065"/>
          </a:xfrm>
          <a:prstGeom prst="rect">
            <a:avLst/>
          </a:prstGeom>
        </p:spPr>
      </p:pic>
      <p:sp>
        <p:nvSpPr>
          <p:cNvPr id="14" name="TextBox 13">
            <a:extLst>
              <a:ext uri="{FF2B5EF4-FFF2-40B4-BE49-F238E27FC236}">
                <a16:creationId xmlns:a16="http://schemas.microsoft.com/office/drawing/2014/main" id="{D8EA14FD-6CB9-F493-8F48-FDABE68BAE56}"/>
              </a:ext>
            </a:extLst>
          </p:cNvPr>
          <p:cNvSpPr txBox="1"/>
          <p:nvPr/>
        </p:nvSpPr>
        <p:spPr>
          <a:xfrm>
            <a:off x="0" y="6600090"/>
            <a:ext cx="6287984" cy="246221"/>
          </a:xfrm>
          <a:prstGeom prst="rect">
            <a:avLst/>
          </a:prstGeom>
          <a:noFill/>
        </p:spPr>
        <p:txBody>
          <a:bodyPr wrap="square">
            <a:spAutoFit/>
          </a:bodyPr>
          <a:lstStyle/>
          <a:p>
            <a:r>
              <a:rPr lang="en-US" sz="1000" dirty="0"/>
              <a:t>https://</a:t>
            </a:r>
            <a:r>
              <a:rPr lang="en-US" sz="1000" dirty="0" err="1"/>
              <a:t>www.mathworks.com</a:t>
            </a:r>
            <a:r>
              <a:rPr lang="en-US" sz="1000" dirty="0"/>
              <a:t>/help/stats/machine-learning-in-</a:t>
            </a:r>
            <a:r>
              <a:rPr lang="en-US" sz="1000" dirty="0" err="1"/>
              <a:t>matlab.html</a:t>
            </a:r>
            <a:endParaRPr lang="en-US" sz="1000" dirty="0"/>
          </a:p>
        </p:txBody>
      </p:sp>
      <p:sp>
        <p:nvSpPr>
          <p:cNvPr id="3" name="TextBox 2">
            <a:extLst>
              <a:ext uri="{FF2B5EF4-FFF2-40B4-BE49-F238E27FC236}">
                <a16:creationId xmlns:a16="http://schemas.microsoft.com/office/drawing/2014/main" id="{B4B2541E-EF98-4B52-679D-F57F22976111}"/>
              </a:ext>
            </a:extLst>
          </p:cNvPr>
          <p:cNvSpPr txBox="1"/>
          <p:nvPr/>
        </p:nvSpPr>
        <p:spPr>
          <a:xfrm>
            <a:off x="678768" y="818146"/>
            <a:ext cx="4873895" cy="3970318"/>
          </a:xfrm>
          <a:prstGeom prst="rect">
            <a:avLst/>
          </a:prstGeom>
          <a:noFill/>
        </p:spPr>
        <p:txBody>
          <a:bodyPr wrap="square">
            <a:spAutoFit/>
          </a:bodyPr>
          <a:lstStyle/>
          <a:p>
            <a:r>
              <a:rPr lang="en-US" dirty="0"/>
              <a:t>Machine learning can be divided into two categories – supervised learning and unsupervised learning.</a:t>
            </a:r>
          </a:p>
          <a:p>
            <a:endParaRPr lang="en-US" dirty="0"/>
          </a:p>
          <a:p>
            <a:r>
              <a:rPr lang="en-US" dirty="0"/>
              <a:t>Supervised learning is learning from a labelled data set, while unsupervised learning is learning from an unlabeled data set. An example of supervised learning is when you feed the machine pictures of various animals, you label the pictures based on the animal. On the other hand, if you let the computer find a pattern from a given unlabeled data that is not so obvious to us humans, the data becomes obvious because of these unsupervised machine learning algorithms.</a:t>
            </a:r>
          </a:p>
        </p:txBody>
      </p:sp>
    </p:spTree>
    <p:extLst>
      <p:ext uri="{BB962C8B-B14F-4D97-AF65-F5344CB8AC3E}">
        <p14:creationId xmlns:p14="http://schemas.microsoft.com/office/powerpoint/2010/main" val="1305962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E8A807-CFE4-1D78-D06B-0412ADFABD0C}"/>
                  </a:ext>
                </a:extLst>
              </p:cNvPr>
              <p:cNvSpPr txBox="1"/>
              <p:nvPr/>
            </p:nvSpPr>
            <p:spPr>
              <a:xfrm>
                <a:off x="2538412" y="3169687"/>
                <a:ext cx="7115175" cy="1569660"/>
              </a:xfrm>
              <a:prstGeom prst="rect">
                <a:avLst/>
              </a:prstGeom>
              <a:noFill/>
            </p:spPr>
            <p:txBody>
              <a:bodyPr wrap="square" rtlCol="0">
                <a:spAutoFit/>
              </a:bodyPr>
              <a:lstStyle/>
              <a:p>
                <a:pPr algn="ctr"/>
                <a:r>
                  <a:rPr lang="en-US" sz="3200" dirty="0"/>
                  <a:t>Small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t>– converges to minimum slowly</a:t>
                </a:r>
              </a:p>
              <a:p>
                <a:pPr algn="ctr"/>
                <a:r>
                  <a:rPr lang="en-US" sz="3200" dirty="0"/>
                  <a:t>Large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t> – converges to minimum faster</a:t>
                </a:r>
              </a:p>
              <a:p>
                <a:pPr algn="ctr"/>
                <a:r>
                  <a:rPr lang="en-US" sz="3200" dirty="0"/>
                  <a:t>Too large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t> – may not reach convergence</a:t>
                </a:r>
              </a:p>
            </p:txBody>
          </p:sp>
        </mc:Choice>
        <mc:Fallback xmlns="">
          <p:sp>
            <p:nvSpPr>
              <p:cNvPr id="3" name="TextBox 2">
                <a:extLst>
                  <a:ext uri="{FF2B5EF4-FFF2-40B4-BE49-F238E27FC236}">
                    <a16:creationId xmlns:a16="http://schemas.microsoft.com/office/drawing/2014/main" id="{9AE8A807-CFE4-1D78-D06B-0412ADFABD0C}"/>
                  </a:ext>
                </a:extLst>
              </p:cNvPr>
              <p:cNvSpPr txBox="1">
                <a:spLocks noRot="1" noChangeAspect="1" noMove="1" noResize="1" noEditPoints="1" noAdjustHandles="1" noChangeArrowheads="1" noChangeShapeType="1" noTextEdit="1"/>
              </p:cNvSpPr>
              <p:nvPr/>
            </p:nvSpPr>
            <p:spPr>
              <a:xfrm>
                <a:off x="2538412" y="3169687"/>
                <a:ext cx="7115175" cy="1569660"/>
              </a:xfrm>
              <a:prstGeom prst="rect">
                <a:avLst/>
              </a:prstGeom>
              <a:blipFill>
                <a:blip r:embed="rId3"/>
                <a:stretch>
                  <a:fillRect l="-1068" t="-4839" r="-1068" b="-1209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DEBDC80-C3AD-EF75-CBF9-9C01C0FB9D70}"/>
              </a:ext>
            </a:extLst>
          </p:cNvPr>
          <p:cNvSpPr txBox="1"/>
          <p:nvPr/>
        </p:nvSpPr>
        <p:spPr>
          <a:xfrm>
            <a:off x="1019503" y="1165233"/>
            <a:ext cx="10426262" cy="1200329"/>
          </a:xfrm>
          <a:prstGeom prst="rect">
            <a:avLst/>
          </a:prstGeom>
          <a:noFill/>
        </p:spPr>
        <p:txBody>
          <a:bodyPr wrap="square">
            <a:spAutoFit/>
          </a:bodyPr>
          <a:lstStyle/>
          <a:p>
            <a:r>
              <a:rPr lang="en-US" baseline="0" dirty="0"/>
              <a:t>We’ve learned that if we choose a small value for the learning rate, the convergence to the optimum value is quite slow, and that if we choose a high value for the learning rate, it becomes faster. If it’s too high, then the parameters actually diverges and will never reach the optimum value. Thus, the learning rate needs to be selected properly in order to allow for a fast but accurate convergence towards the optimum value.</a:t>
            </a:r>
          </a:p>
        </p:txBody>
      </p:sp>
    </p:spTree>
    <p:extLst>
      <p:ext uri="{BB962C8B-B14F-4D97-AF65-F5344CB8AC3E}">
        <p14:creationId xmlns:p14="http://schemas.microsoft.com/office/powerpoint/2010/main" val="935257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dientDescent_alpha0_2_iter_150.mp4">
            <a:hlinkClick r:id="" action="ppaction://media"/>
            <a:extLst>
              <a:ext uri="{FF2B5EF4-FFF2-40B4-BE49-F238E27FC236}">
                <a16:creationId xmlns:a16="http://schemas.microsoft.com/office/drawing/2014/main" id="{A894FB19-6D9C-F20C-6B96-17299337EE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0"/>
            <a:ext cx="9144000" cy="6858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86F3F1-6B25-2247-BF48-738324A35FD9}"/>
                  </a:ext>
                </a:extLst>
              </p:cNvPr>
              <p:cNvSpPr txBox="1"/>
              <p:nvPr/>
            </p:nvSpPr>
            <p:spPr>
              <a:xfrm>
                <a:off x="367863" y="396452"/>
                <a:ext cx="310055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revert back to a learning rate of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=0.2</m:t>
                    </m:r>
                  </m:oMath>
                </a14:m>
                <a:r>
                  <a:rPr lang="en-US" dirty="0"/>
                  <a:t>, which seems to be the optimum value for the learning rate. Let’s also increase the number of iterations. We can see that</a:t>
                </a:r>
                <a:r>
                  <a:rPr lang="en-US" baseline="0" dirty="0"/>
                  <a:t> with this learning rate the parameters eventually reach the optimum value after a large number of iterations.</a:t>
                </a:r>
                <a:endParaRPr lang="en-US" dirty="0"/>
              </a:p>
            </p:txBody>
          </p:sp>
        </mc:Choice>
        <mc:Fallback xmlns="">
          <p:sp>
            <p:nvSpPr>
              <p:cNvPr id="4" name="TextBox 3">
                <a:extLst>
                  <a:ext uri="{FF2B5EF4-FFF2-40B4-BE49-F238E27FC236}">
                    <a16:creationId xmlns:a16="http://schemas.microsoft.com/office/drawing/2014/main" id="{2086F3F1-6B25-2247-BF48-738324A35FD9}"/>
                  </a:ext>
                </a:extLst>
              </p:cNvPr>
              <p:cNvSpPr txBox="1">
                <a:spLocks noRot="1" noChangeAspect="1" noMove="1" noResize="1" noEditPoints="1" noAdjustHandles="1" noChangeArrowheads="1" noChangeShapeType="1" noTextEdit="1"/>
              </p:cNvSpPr>
              <p:nvPr/>
            </p:nvSpPr>
            <p:spPr>
              <a:xfrm>
                <a:off x="367863" y="396452"/>
                <a:ext cx="3100552" cy="2862322"/>
              </a:xfrm>
              <a:prstGeom prst="rect">
                <a:avLst/>
              </a:prstGeom>
              <a:blipFill>
                <a:blip r:embed="rId6"/>
                <a:stretch>
                  <a:fillRect l="-1626" t="-885" b="-2655"/>
                </a:stretch>
              </a:blipFill>
            </p:spPr>
            <p:txBody>
              <a:bodyPr/>
              <a:lstStyle/>
              <a:p>
                <a:r>
                  <a:rPr lang="en-US">
                    <a:noFill/>
                  </a:rPr>
                  <a:t> </a:t>
                </a:r>
              </a:p>
            </p:txBody>
          </p:sp>
        </mc:Fallback>
      </mc:AlternateContent>
    </p:spTree>
    <p:extLst>
      <p:ext uri="{BB962C8B-B14F-4D97-AF65-F5344CB8AC3E}">
        <p14:creationId xmlns:p14="http://schemas.microsoft.com/office/powerpoint/2010/main" val="1945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86C04-79B9-F8A3-0574-A70A7A60DEB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8085CF1-18DD-F756-A35B-A542253FD772}"/>
              </a:ext>
            </a:extLst>
          </p:cNvPr>
          <p:cNvPicPr>
            <a:picLocks noChangeAspect="1"/>
          </p:cNvPicPr>
          <p:nvPr/>
        </p:nvPicPr>
        <p:blipFill>
          <a:blip r:embed="rId3"/>
          <a:stretch>
            <a:fillRect/>
          </a:stretch>
        </p:blipFill>
        <p:spPr>
          <a:xfrm>
            <a:off x="6955526" y="517872"/>
            <a:ext cx="4059316" cy="5822256"/>
          </a:xfrm>
          <a:prstGeom prst="rect">
            <a:avLst/>
          </a:prstGeom>
        </p:spPr>
      </p:pic>
      <p:sp>
        <p:nvSpPr>
          <p:cNvPr id="12" name="TextBox 11">
            <a:extLst>
              <a:ext uri="{FF2B5EF4-FFF2-40B4-BE49-F238E27FC236}">
                <a16:creationId xmlns:a16="http://schemas.microsoft.com/office/drawing/2014/main" id="{BC01010B-C2DC-E16D-9FCC-6CFE299ED7BC}"/>
              </a:ext>
            </a:extLst>
          </p:cNvPr>
          <p:cNvSpPr txBox="1"/>
          <p:nvPr/>
        </p:nvSpPr>
        <p:spPr>
          <a:xfrm>
            <a:off x="5936195" y="6606524"/>
            <a:ext cx="6097978" cy="246221"/>
          </a:xfrm>
          <a:prstGeom prst="rect">
            <a:avLst/>
          </a:prstGeom>
          <a:noFill/>
        </p:spPr>
        <p:txBody>
          <a:bodyPr wrap="square">
            <a:spAutoFit/>
          </a:bodyPr>
          <a:lstStyle/>
          <a:p>
            <a:pPr algn="r"/>
            <a:r>
              <a:rPr lang="en-US" sz="1000" dirty="0"/>
              <a:t>https://www.v7labs.com/blog/supervised-vs-unsupervised-learning</a:t>
            </a:r>
          </a:p>
        </p:txBody>
      </p:sp>
      <p:sp>
        <p:nvSpPr>
          <p:cNvPr id="3" name="TextBox 2">
            <a:extLst>
              <a:ext uri="{FF2B5EF4-FFF2-40B4-BE49-F238E27FC236}">
                <a16:creationId xmlns:a16="http://schemas.microsoft.com/office/drawing/2014/main" id="{B306B95E-DB2F-D34B-A28A-1B0F21F6552A}"/>
              </a:ext>
            </a:extLst>
          </p:cNvPr>
          <p:cNvSpPr txBox="1"/>
          <p:nvPr/>
        </p:nvSpPr>
        <p:spPr>
          <a:xfrm>
            <a:off x="625757" y="619013"/>
            <a:ext cx="4610718" cy="3970318"/>
          </a:xfrm>
          <a:prstGeom prst="rect">
            <a:avLst/>
          </a:prstGeom>
          <a:noFill/>
        </p:spPr>
        <p:txBody>
          <a:bodyPr wrap="square">
            <a:spAutoFit/>
          </a:bodyPr>
          <a:lstStyle/>
          <a:p>
            <a:r>
              <a:rPr lang="en-US" dirty="0"/>
              <a:t>Supervised learning can be subdivided into two subgroups – classification and regression. Classification is nothing more than classifying objects or items, while an example of regression is stock market forecasting, weather forecasting, and population growth prediction. Under each subdivision, we have various algorithms or tools available.</a:t>
            </a:r>
          </a:p>
          <a:p>
            <a:endParaRPr lang="en-US" dirty="0"/>
          </a:p>
          <a:p>
            <a:r>
              <a:rPr lang="en-US" dirty="0"/>
              <a:t>In this course, our focus is on Supervised Learning using Neural Networks. We will consider examples on regression, perform a simple regression exercise, as well as a complex weather prediction exercise. </a:t>
            </a:r>
          </a:p>
        </p:txBody>
      </p:sp>
    </p:spTree>
    <p:extLst>
      <p:ext uri="{BB962C8B-B14F-4D97-AF65-F5344CB8AC3E}">
        <p14:creationId xmlns:p14="http://schemas.microsoft.com/office/powerpoint/2010/main" val="17965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4AECD9-C9DD-7EE2-94C4-E6C65E4DB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0"/>
            <a:ext cx="8820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A1BA9-11C2-D14C-3936-B9DC84D96240}"/>
              </a:ext>
            </a:extLst>
          </p:cNvPr>
          <p:cNvSpPr txBox="1"/>
          <p:nvPr/>
        </p:nvSpPr>
        <p:spPr>
          <a:xfrm>
            <a:off x="-1656" y="6663719"/>
            <a:ext cx="6097656" cy="253916"/>
          </a:xfrm>
          <a:prstGeom prst="rect">
            <a:avLst/>
          </a:prstGeom>
          <a:noFill/>
        </p:spPr>
        <p:txBody>
          <a:bodyPr wrap="square">
            <a:spAutoFit/>
          </a:bodyPr>
          <a:lstStyle/>
          <a:p>
            <a:r>
              <a:rPr lang="en-US" sz="1000" dirty="0"/>
              <a:t>https://</a:t>
            </a:r>
            <a:r>
              <a:rPr lang="en-US" sz="1000" dirty="0" err="1"/>
              <a:t>www.linkedin.com</a:t>
            </a:r>
            <a:r>
              <a:rPr lang="en-US" sz="1000" dirty="0"/>
              <a:t>/pulse/battle-ai-human-intelligence-</a:t>
            </a:r>
            <a:r>
              <a:rPr lang="en-US" sz="1000" dirty="0" err="1"/>
              <a:t>ajmal</a:t>
            </a:r>
            <a:r>
              <a:rPr lang="en-US" sz="1000" dirty="0"/>
              <a:t>-</a:t>
            </a:r>
            <a:r>
              <a:rPr lang="en-US" sz="1000" dirty="0" err="1"/>
              <a:t>muhammad</a:t>
            </a:r>
            <a:r>
              <a:rPr lang="en-US" sz="1000" dirty="0"/>
              <a:t>-%E5%8F%AF%E6%B1%97/</a:t>
            </a:r>
          </a:p>
        </p:txBody>
      </p:sp>
    </p:spTree>
    <p:extLst>
      <p:ext uri="{BB962C8B-B14F-4D97-AF65-F5344CB8AC3E}">
        <p14:creationId xmlns:p14="http://schemas.microsoft.com/office/powerpoint/2010/main" val="417192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F092560-172E-A632-EE39-E3D7A2FEC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12192000" cy="5616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13C42E-C272-2F0B-C06C-DE0C94562169}"/>
              </a:ext>
            </a:extLst>
          </p:cNvPr>
          <p:cNvSpPr txBox="1"/>
          <p:nvPr/>
        </p:nvSpPr>
        <p:spPr>
          <a:xfrm>
            <a:off x="-1656" y="6611779"/>
            <a:ext cx="6097656" cy="246221"/>
          </a:xfrm>
          <a:prstGeom prst="rect">
            <a:avLst/>
          </a:prstGeom>
          <a:noFill/>
        </p:spPr>
        <p:txBody>
          <a:bodyPr wrap="square">
            <a:spAutoFit/>
          </a:bodyPr>
          <a:lstStyle/>
          <a:p>
            <a:r>
              <a:rPr lang="en-US" sz="1000" dirty="0"/>
              <a:t>https://</a:t>
            </a:r>
            <a:r>
              <a:rPr lang="en-US" sz="1000" dirty="0" err="1"/>
              <a:t>medium.com</a:t>
            </a:r>
            <a:r>
              <a:rPr lang="en-US" sz="1000" dirty="0"/>
              <a:t>/nerd-for-tech/the-ideal-workflow-for-your-machine-learning-project-9df1a7125b17</a:t>
            </a:r>
          </a:p>
        </p:txBody>
      </p:sp>
    </p:spTree>
    <p:extLst>
      <p:ext uri="{BB962C8B-B14F-4D97-AF65-F5344CB8AC3E}">
        <p14:creationId xmlns:p14="http://schemas.microsoft.com/office/powerpoint/2010/main" val="375848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lls for soccer, rugby, baseball and other sports Soccer, volleyball, baseball and rugby equipment. Vector realistic collection of cricket, tennis and other sports objects isolated on white background Sport stock vector">
            <a:extLst>
              <a:ext uri="{FF2B5EF4-FFF2-40B4-BE49-F238E27FC236}">
                <a16:creationId xmlns:a16="http://schemas.microsoft.com/office/drawing/2014/main" id="{FDA0A57F-F8FB-E292-2377-070D270B1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0"/>
            <a:ext cx="10837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15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 deep learning ball tracking system in soccer videos - ScienceDirect">
            <a:extLst>
              <a:ext uri="{FF2B5EF4-FFF2-40B4-BE49-F238E27FC236}">
                <a16:creationId xmlns:a16="http://schemas.microsoft.com/office/drawing/2014/main" id="{DFACD861-30EA-B562-336F-5845879919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561507"/>
            <a:ext cx="10905066" cy="37349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2A989-4251-99F7-147B-1B9EE7BF0A11}"/>
              </a:ext>
            </a:extLst>
          </p:cNvPr>
          <p:cNvSpPr txBox="1"/>
          <p:nvPr/>
        </p:nvSpPr>
        <p:spPr>
          <a:xfrm>
            <a:off x="0" y="6591901"/>
            <a:ext cx="6097656" cy="246221"/>
          </a:xfrm>
          <a:prstGeom prst="rect">
            <a:avLst/>
          </a:prstGeom>
          <a:noFill/>
        </p:spPr>
        <p:txBody>
          <a:bodyPr wrap="square">
            <a:spAutoFit/>
          </a:bodyPr>
          <a:lstStyle/>
          <a:p>
            <a:r>
              <a:rPr lang="en-PH" sz="1000" b="0" i="0" u="none" strike="noStrike" dirty="0">
                <a:solidFill>
                  <a:srgbClr val="0272B1"/>
                </a:solidFill>
                <a:effectLst/>
                <a:latin typeface="ElsevierSans"/>
                <a:hlinkClick r:id="rId4" tooltip="Persistent link using digital object identifier"/>
              </a:rPr>
              <a:t>https://doi.org/10.1016/j.opelre.2019.02.003</a:t>
            </a:r>
            <a:endParaRPr lang="en-US" sz="1000" dirty="0"/>
          </a:p>
        </p:txBody>
      </p:sp>
    </p:spTree>
    <p:extLst>
      <p:ext uri="{BB962C8B-B14F-4D97-AF65-F5344CB8AC3E}">
        <p14:creationId xmlns:p14="http://schemas.microsoft.com/office/powerpoint/2010/main" val="286915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14741</TotalTime>
  <Words>4558</Words>
  <Application>Microsoft Macintosh PowerPoint</Application>
  <PresentationFormat>Widescreen</PresentationFormat>
  <Paragraphs>365</Paragraphs>
  <Slides>41</Slides>
  <Notes>38</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Cambria</vt:lpstr>
      <vt:lpstr>Cambria Math</vt:lpstr>
      <vt:lpstr>Courier New</vt:lpstr>
      <vt:lpstr>ElsevierSans</vt:lpstr>
      <vt:lpstr>Menlo</vt:lpstr>
      <vt:lpstr>Office Theme</vt:lpstr>
      <vt:lpstr>PowerPoint Presentation</vt:lpstr>
      <vt:lpstr>What is machine learning? Artificial intelligence?</vt:lpstr>
      <vt:lpstr>Chat GPT, Google Bard, Microsoft Bing/Copilot, Claude, and Perplexity</vt:lpstr>
      <vt:lpstr>PowerPoint Presentation</vt:lpstr>
      <vt:lpstr>PowerPoint Presentation</vt:lpstr>
      <vt:lpstr>PowerPoint Presentation</vt:lpstr>
      <vt:lpstr>PowerPoint Presentation</vt:lpstr>
      <vt:lpstr>PowerPoint Presentation</vt:lpstr>
      <vt:lpstr>PowerPoint Presentation</vt:lpstr>
      <vt:lpstr>Setting Up the Dataset in MATLAB</vt:lpstr>
      <vt:lpstr>Setting Up the Dataset in Python</vt:lpstr>
      <vt:lpstr>Linear Regression in MATLAB</vt:lpstr>
      <vt:lpstr>Linear Regression in Python</vt:lpstr>
      <vt:lpstr>Simple Machine Learning Code for Linear Regression in MATLAB</vt:lpstr>
      <vt:lpstr>Simple Machine Learning Code for Linear Regression in Python</vt:lpstr>
      <vt:lpstr>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173</dc:title>
  <dc:creator>Microsoft Office User</dc:creator>
  <cp:lastModifiedBy>Ian Jasper Agulo</cp:lastModifiedBy>
  <cp:revision>119</cp:revision>
  <cp:lastPrinted>2021-08-16T11:06:30Z</cp:lastPrinted>
  <dcterms:created xsi:type="dcterms:W3CDTF">2020-07-26T09:23:36Z</dcterms:created>
  <dcterms:modified xsi:type="dcterms:W3CDTF">2024-02-06T08:16:30Z</dcterms:modified>
</cp:coreProperties>
</file>